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06" r:id="rId3"/>
    <p:sldId id="279" r:id="rId4"/>
    <p:sldId id="294" r:id="rId5"/>
    <p:sldId id="295" r:id="rId6"/>
    <p:sldId id="265" r:id="rId7"/>
    <p:sldId id="296" r:id="rId8"/>
    <p:sldId id="297" r:id="rId9"/>
    <p:sldId id="299" r:id="rId10"/>
    <p:sldId id="300" r:id="rId11"/>
    <p:sldId id="301" r:id="rId12"/>
    <p:sldId id="302" r:id="rId13"/>
    <p:sldId id="303" r:id="rId14"/>
    <p:sldId id="304" r:id="rId15"/>
    <p:sldId id="305" r:id="rId16"/>
    <p:sldId id="286" r:id="rId17"/>
    <p:sldId id="261" r:id="rId18"/>
    <p:sldId id="28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3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2944D-EC39-3943-A589-A8A25F52722D}" type="datetimeFigureOut">
              <a:rPr lang="en-US" smtClean="0"/>
              <a:t>5/21/2014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15A5E-D31F-664B-B3AB-C4A65544379F}" type="slidenum">
              <a:rPr lang="en-US" smtClean="0"/>
              <a:t>‹#›</a:t>
            </a:fld>
            <a:endParaRPr lang="en-US"/>
          </a:p>
        </p:txBody>
      </p:sp>
    </p:spTree>
    <p:extLst>
      <p:ext uri="{BB962C8B-B14F-4D97-AF65-F5344CB8AC3E}">
        <p14:creationId xmlns:p14="http://schemas.microsoft.com/office/powerpoint/2010/main" val="2258905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6203C-2979-4B64-8FAB-CFCFF63A8224}" type="slidenum">
              <a:rPr lang="en-US" altLang="en-US"/>
              <a:pPr/>
              <a:t>10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48C52C-D94A-9142-857A-5737A6A39BB4}"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8C52C-D94A-9142-857A-5737A6A39BB4}"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8C52C-D94A-9142-857A-5737A6A39BB4}"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8C52C-D94A-9142-857A-5737A6A39BB4}"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8C52C-D94A-9142-857A-5737A6A39BB4}"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48C52C-D94A-9142-857A-5737A6A39BB4}"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48C52C-D94A-9142-857A-5737A6A39BB4}" type="datetimeFigureOut">
              <a:rPr lang="en-US" smtClean="0"/>
              <a:pPr/>
              <a:t>5/21/2014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48C52C-D94A-9142-857A-5737A6A39BB4}" type="datetimeFigureOut">
              <a:rPr lang="en-US" smtClean="0"/>
              <a:pPr/>
              <a:t>5/21/2014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8C52C-D94A-9142-857A-5737A6A39BB4}" type="datetimeFigureOut">
              <a:rPr lang="en-US" smtClean="0"/>
              <a:pPr/>
              <a:t>5/21/2014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8C52C-D94A-9142-857A-5737A6A39BB4}"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8C52C-D94A-9142-857A-5737A6A39BB4}"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70811-49BD-9642-A572-10525F221B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8C52C-D94A-9142-857A-5737A6A39BB4}" type="datetimeFigureOut">
              <a:rPr lang="en-US" smtClean="0"/>
              <a:pPr/>
              <a:t>5/21/2014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70811-49BD-9642-A572-10525F221B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oleObject" Target="../embeddings/oleObject38.bin"/><Relationship Id="rId18" Type="http://schemas.openxmlformats.org/officeDocument/2006/relationships/oleObject" Target="../embeddings/oleObject43.bin"/><Relationship Id="rId26" Type="http://schemas.openxmlformats.org/officeDocument/2006/relationships/oleObject" Target="../embeddings/oleObject50.bin"/><Relationship Id="rId3" Type="http://schemas.openxmlformats.org/officeDocument/2006/relationships/notesSlide" Target="../notesSlides/notesSlide1.xml"/><Relationship Id="rId21" Type="http://schemas.openxmlformats.org/officeDocument/2006/relationships/oleObject" Target="../embeddings/oleObject46.bin"/><Relationship Id="rId7" Type="http://schemas.openxmlformats.org/officeDocument/2006/relationships/oleObject" Target="../embeddings/oleObject32.bin"/><Relationship Id="rId12" Type="http://schemas.openxmlformats.org/officeDocument/2006/relationships/oleObject" Target="../embeddings/oleObject37.bin"/><Relationship Id="rId17" Type="http://schemas.openxmlformats.org/officeDocument/2006/relationships/oleObject" Target="../embeddings/oleObject42.bin"/><Relationship Id="rId25" Type="http://schemas.openxmlformats.org/officeDocument/2006/relationships/image" Target="../media/image5.emf"/><Relationship Id="rId2" Type="http://schemas.openxmlformats.org/officeDocument/2006/relationships/slideLayout" Target="../slideLayouts/slideLayout7.xml"/><Relationship Id="rId16" Type="http://schemas.openxmlformats.org/officeDocument/2006/relationships/oleObject" Target="../embeddings/oleObject41.bin"/><Relationship Id="rId20" Type="http://schemas.openxmlformats.org/officeDocument/2006/relationships/oleObject" Target="../embeddings/oleObject45.bin"/><Relationship Id="rId1" Type="http://schemas.openxmlformats.org/officeDocument/2006/relationships/vmlDrawing" Target="../drawings/vmlDrawing2.vml"/><Relationship Id="rId6" Type="http://schemas.openxmlformats.org/officeDocument/2006/relationships/image" Target="../media/image8.png"/><Relationship Id="rId11" Type="http://schemas.openxmlformats.org/officeDocument/2006/relationships/oleObject" Target="../embeddings/oleObject36.bin"/><Relationship Id="rId24" Type="http://schemas.openxmlformats.org/officeDocument/2006/relationships/oleObject" Target="../embeddings/oleObject49.bin"/><Relationship Id="rId5" Type="http://schemas.openxmlformats.org/officeDocument/2006/relationships/oleObject" Target="../embeddings/oleObject31.bin"/><Relationship Id="rId15" Type="http://schemas.openxmlformats.org/officeDocument/2006/relationships/oleObject" Target="../embeddings/oleObject40.bin"/><Relationship Id="rId23" Type="http://schemas.openxmlformats.org/officeDocument/2006/relationships/oleObject" Target="../embeddings/oleObject48.bin"/><Relationship Id="rId28" Type="http://schemas.openxmlformats.org/officeDocument/2006/relationships/oleObject" Target="../embeddings/oleObject52.bin"/><Relationship Id="rId10" Type="http://schemas.openxmlformats.org/officeDocument/2006/relationships/oleObject" Target="../embeddings/oleObject35.bin"/><Relationship Id="rId19" Type="http://schemas.openxmlformats.org/officeDocument/2006/relationships/oleObject" Target="../embeddings/oleObject44.bin"/><Relationship Id="rId4" Type="http://schemas.openxmlformats.org/officeDocument/2006/relationships/audio" Target="../media/audio3.wav"/><Relationship Id="rId9" Type="http://schemas.openxmlformats.org/officeDocument/2006/relationships/oleObject" Target="../embeddings/oleObject34.bin"/><Relationship Id="rId14" Type="http://schemas.openxmlformats.org/officeDocument/2006/relationships/oleObject" Target="../embeddings/oleObject39.bin"/><Relationship Id="rId22" Type="http://schemas.openxmlformats.org/officeDocument/2006/relationships/oleObject" Target="../embeddings/oleObject47.bin"/><Relationship Id="rId27" Type="http://schemas.openxmlformats.org/officeDocument/2006/relationships/oleObject" Target="../embeddings/oleObject51.bin"/></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audio" Target="../media/audio5.wav"/><Relationship Id="rId7" Type="http://schemas.openxmlformats.org/officeDocument/2006/relationships/oleObject" Target="../embeddings/oleObject53.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audio" Target="../media/audio8.wav"/><Relationship Id="rId11" Type="http://schemas.openxmlformats.org/officeDocument/2006/relationships/oleObject" Target="../embeddings/oleObject55.bin"/><Relationship Id="rId5" Type="http://schemas.openxmlformats.org/officeDocument/2006/relationships/audio" Target="../media/audio7.wav"/><Relationship Id="rId10" Type="http://schemas.openxmlformats.org/officeDocument/2006/relationships/image" Target="../media/image10.wmf"/><Relationship Id="rId4" Type="http://schemas.openxmlformats.org/officeDocument/2006/relationships/audio" Target="../media/audio6.wav"/><Relationship Id="rId9"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oleObject" Target="../embeddings/oleObject58.bin"/><Relationship Id="rId3" Type="http://schemas.openxmlformats.org/officeDocument/2006/relationships/audio" Target="../media/audio8.wav"/><Relationship Id="rId7" Type="http://schemas.openxmlformats.org/officeDocument/2006/relationships/audio" Target="../media/audio2.wav"/><Relationship Id="rId12"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audio" Target="../media/audio4.wav"/><Relationship Id="rId11" Type="http://schemas.openxmlformats.org/officeDocument/2006/relationships/oleObject" Target="../embeddings/oleObject57.bin"/><Relationship Id="rId5" Type="http://schemas.openxmlformats.org/officeDocument/2006/relationships/audio" Target="../media/audio10.wav"/><Relationship Id="rId10" Type="http://schemas.openxmlformats.org/officeDocument/2006/relationships/image" Target="../media/image12.wmf"/><Relationship Id="rId4" Type="http://schemas.openxmlformats.org/officeDocument/2006/relationships/audio" Target="../media/audio9.wav"/><Relationship Id="rId9" Type="http://schemas.openxmlformats.org/officeDocument/2006/relationships/oleObject" Target="../embeddings/oleObject56.bin"/><Relationship Id="rId1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opsci.com/popsci/flat/bown/2007/green/item_59.html"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phet.colorado.edu/en/simulation/photoelectric"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7.bin"/><Relationship Id="rId18" Type="http://schemas.openxmlformats.org/officeDocument/2006/relationships/oleObject" Target="../embeddings/oleObject10.bin"/><Relationship Id="rId26" Type="http://schemas.openxmlformats.org/officeDocument/2006/relationships/oleObject" Target="../embeddings/oleObject18.bin"/><Relationship Id="rId3" Type="http://schemas.openxmlformats.org/officeDocument/2006/relationships/audio" Target="../media/audio3.wav"/><Relationship Id="rId21" Type="http://schemas.openxmlformats.org/officeDocument/2006/relationships/oleObject" Target="../embeddings/oleObject13.bin"/><Relationship Id="rId34" Type="http://schemas.openxmlformats.org/officeDocument/2006/relationships/oleObject" Target="../embeddings/oleObject26.bin"/><Relationship Id="rId7" Type="http://schemas.openxmlformats.org/officeDocument/2006/relationships/oleObject" Target="../embeddings/oleObject2.bin"/><Relationship Id="rId12" Type="http://schemas.openxmlformats.org/officeDocument/2006/relationships/oleObject" Target="../embeddings/oleObject6.bin"/><Relationship Id="rId17" Type="http://schemas.openxmlformats.org/officeDocument/2006/relationships/image" Target="../media/image8.png"/><Relationship Id="rId25" Type="http://schemas.openxmlformats.org/officeDocument/2006/relationships/oleObject" Target="../embeddings/oleObject17.bin"/><Relationship Id="rId33" Type="http://schemas.openxmlformats.org/officeDocument/2006/relationships/oleObject" Target="../embeddings/oleObject25.bin"/><Relationship Id="rId38" Type="http://schemas.openxmlformats.org/officeDocument/2006/relationships/oleObject" Target="../embeddings/oleObject30.bin"/><Relationship Id="rId2" Type="http://schemas.openxmlformats.org/officeDocument/2006/relationships/slideLayout" Target="../slideLayouts/slideLayout7.xml"/><Relationship Id="rId16" Type="http://schemas.openxmlformats.org/officeDocument/2006/relationships/oleObject" Target="../embeddings/oleObject9.bin"/><Relationship Id="rId20" Type="http://schemas.openxmlformats.org/officeDocument/2006/relationships/oleObject" Target="../embeddings/oleObject12.bin"/><Relationship Id="rId29" Type="http://schemas.openxmlformats.org/officeDocument/2006/relationships/oleObject" Target="../embeddings/oleObject21.bin"/><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oleObject" Target="../embeddings/oleObject5.bin"/><Relationship Id="rId24" Type="http://schemas.openxmlformats.org/officeDocument/2006/relationships/oleObject" Target="../embeddings/oleObject16.bin"/><Relationship Id="rId32" Type="http://schemas.openxmlformats.org/officeDocument/2006/relationships/oleObject" Target="../embeddings/oleObject24.bin"/><Relationship Id="rId37" Type="http://schemas.openxmlformats.org/officeDocument/2006/relationships/oleObject" Target="../embeddings/oleObject29.bin"/><Relationship Id="rId5" Type="http://schemas.openxmlformats.org/officeDocument/2006/relationships/oleObject" Target="../embeddings/oleObject1.bin"/><Relationship Id="rId15" Type="http://schemas.openxmlformats.org/officeDocument/2006/relationships/oleObject" Target="../embeddings/oleObject8.bin"/><Relationship Id="rId23" Type="http://schemas.openxmlformats.org/officeDocument/2006/relationships/oleObject" Target="../embeddings/oleObject15.bin"/><Relationship Id="rId28" Type="http://schemas.openxmlformats.org/officeDocument/2006/relationships/oleObject" Target="../embeddings/oleObject20.bin"/><Relationship Id="rId36" Type="http://schemas.openxmlformats.org/officeDocument/2006/relationships/oleObject" Target="../embeddings/oleObject28.bin"/><Relationship Id="rId10" Type="http://schemas.openxmlformats.org/officeDocument/2006/relationships/image" Target="../media/image6.emf"/><Relationship Id="rId19" Type="http://schemas.openxmlformats.org/officeDocument/2006/relationships/oleObject" Target="../embeddings/oleObject11.bin"/><Relationship Id="rId31" Type="http://schemas.openxmlformats.org/officeDocument/2006/relationships/oleObject" Target="../embeddings/oleObject23.bin"/><Relationship Id="rId4" Type="http://schemas.openxmlformats.org/officeDocument/2006/relationships/audio" Target="../media/audio4.wav"/><Relationship Id="rId9" Type="http://schemas.openxmlformats.org/officeDocument/2006/relationships/oleObject" Target="../embeddings/oleObject4.bin"/><Relationship Id="rId14" Type="http://schemas.openxmlformats.org/officeDocument/2006/relationships/image" Target="../media/image7.emf"/><Relationship Id="rId22" Type="http://schemas.openxmlformats.org/officeDocument/2006/relationships/oleObject" Target="../embeddings/oleObject14.bin"/><Relationship Id="rId27" Type="http://schemas.openxmlformats.org/officeDocument/2006/relationships/oleObject" Target="../embeddings/oleObject19.bin"/><Relationship Id="rId30" Type="http://schemas.openxmlformats.org/officeDocument/2006/relationships/oleObject" Target="../embeddings/oleObject22.bin"/><Relationship Id="rId35"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923" y="427613"/>
            <a:ext cx="7772400" cy="1470025"/>
          </a:xfrm>
        </p:spPr>
        <p:txBody>
          <a:bodyPr>
            <a:normAutofit fontScale="90000"/>
          </a:bodyPr>
          <a:lstStyle/>
          <a:p>
            <a:r>
              <a:rPr lang="en-US" dirty="0" smtClean="0">
                <a:latin typeface="Times New Roman" panose="02020603050405020304" pitchFamily="18" charset="0"/>
                <a:cs typeface="Times New Roman" panose="02020603050405020304" pitchFamily="18" charset="0"/>
              </a:rPr>
              <a:t>The Physics of Photovoltaics: Effectiveness and Efficiency</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4" name="Picture 3" descr="images-1.jpeg"/>
          <p:cNvPicPr>
            <a:picLocks noChangeAspect="1"/>
          </p:cNvPicPr>
          <p:nvPr/>
        </p:nvPicPr>
        <p:blipFill>
          <a:blip r:embed="rId2"/>
          <a:stretch>
            <a:fillRect/>
          </a:stretch>
        </p:blipFill>
        <p:spPr>
          <a:xfrm>
            <a:off x="2254819" y="1897638"/>
            <a:ext cx="4043122" cy="37487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2"/>
          <p:cNvSpPr>
            <a:spLocks noGrp="1"/>
          </p:cNvSpPr>
          <p:nvPr>
            <p:ph type="sldNum" sz="quarter" idx="11"/>
          </p:nvPr>
        </p:nvSpPr>
        <p:spPr/>
        <p:txBody>
          <a:bodyPr/>
          <a:lstStyle/>
          <a:p>
            <a:fld id="{FE28AE5D-4165-4A29-B994-D5D8BF6C0ADE}" type="slidenum">
              <a:rPr lang="en-US" altLang="en-US">
                <a:solidFill>
                  <a:schemeClr val="tx1"/>
                </a:solidFill>
              </a:rPr>
              <a:pPr/>
              <a:t>10</a:t>
            </a:fld>
            <a:endParaRPr lang="en-US" altLang="en-US">
              <a:solidFill>
                <a:schemeClr val="tx1"/>
              </a:solidFill>
            </a:endParaRPr>
          </a:p>
        </p:txBody>
      </p:sp>
      <p:sp>
        <p:nvSpPr>
          <p:cNvPr id="16394" name="Text Box 10"/>
          <p:cNvSpPr txBox="1">
            <a:spLocks noChangeArrowheads="1"/>
          </p:cNvSpPr>
          <p:nvPr/>
        </p:nvSpPr>
        <p:spPr bwMode="auto">
          <a:xfrm>
            <a:off x="0" y="260350"/>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dirty="0"/>
              <a:t>THE CLASSICAL THEORY SUGGESTS TRYING MORE INTENSE LIGHT</a:t>
            </a:r>
            <a:endParaRPr lang="en-US" altLang="en-US" sz="2000" b="1" dirty="0"/>
          </a:p>
        </p:txBody>
      </p:sp>
      <p:grpSp>
        <p:nvGrpSpPr>
          <p:cNvPr id="16395" name="Group 11"/>
          <p:cNvGrpSpPr>
            <a:grpSpLocks/>
          </p:cNvGrpSpPr>
          <p:nvPr/>
        </p:nvGrpSpPr>
        <p:grpSpPr bwMode="auto">
          <a:xfrm>
            <a:off x="2051050" y="3860800"/>
            <a:ext cx="5761038" cy="1295400"/>
            <a:chOff x="1292" y="2432"/>
            <a:chExt cx="3629" cy="816"/>
          </a:xfrm>
        </p:grpSpPr>
        <p:grpSp>
          <p:nvGrpSpPr>
            <p:cNvPr id="16396" name="Group 12"/>
            <p:cNvGrpSpPr>
              <a:grpSpLocks/>
            </p:cNvGrpSpPr>
            <p:nvPr/>
          </p:nvGrpSpPr>
          <p:grpSpPr bwMode="auto">
            <a:xfrm>
              <a:off x="1292" y="2432"/>
              <a:ext cx="3629" cy="816"/>
              <a:chOff x="1111" y="1253"/>
              <a:chExt cx="3629" cy="816"/>
            </a:xfrm>
          </p:grpSpPr>
          <p:sp>
            <p:nvSpPr>
              <p:cNvPr id="16397" name="Rectangle 13"/>
              <p:cNvSpPr>
                <a:spLocks noChangeArrowheads="1"/>
              </p:cNvSpPr>
              <p:nvPr/>
            </p:nvSpPr>
            <p:spPr bwMode="auto">
              <a:xfrm>
                <a:off x="1111" y="1253"/>
                <a:ext cx="3629" cy="816"/>
              </a:xfrm>
              <a:prstGeom prst="rect">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398" name="Group 14"/>
              <p:cNvGrpSpPr>
                <a:grpSpLocks/>
              </p:cNvGrpSpPr>
              <p:nvPr/>
            </p:nvGrpSpPr>
            <p:grpSpPr bwMode="auto">
              <a:xfrm>
                <a:off x="1156" y="1298"/>
                <a:ext cx="3538" cy="726"/>
                <a:chOff x="1383" y="709"/>
                <a:chExt cx="3402" cy="1109"/>
              </a:xfrm>
            </p:grpSpPr>
            <p:graphicFrame>
              <p:nvGraphicFramePr>
                <p:cNvPr id="16399" name="Object 15"/>
                <p:cNvGraphicFramePr>
                  <a:graphicFrameLocks noChangeAspect="1"/>
                </p:cNvGraphicFramePr>
                <p:nvPr/>
              </p:nvGraphicFramePr>
              <p:xfrm>
                <a:off x="1973" y="1071"/>
                <a:ext cx="614" cy="384"/>
              </p:xfrm>
              <a:graphic>
                <a:graphicData uri="http://schemas.openxmlformats.org/presentationml/2006/ole">
                  <mc:AlternateContent xmlns:mc="http://schemas.openxmlformats.org/markup-compatibility/2006">
                    <mc:Choice xmlns:v="urn:schemas-microsoft-com:vml" Requires="v">
                      <p:oleObj spid="_x0000_s2226" name="Bitmap Image" r:id="rId5" imgW="561905" imgH="609524" progId="Paint.Picture">
                        <p:embed/>
                      </p:oleObj>
                    </mc:Choice>
                    <mc:Fallback>
                      <p:oleObj name="Bitmap Image" r:id="rId5"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0" name="Object 16"/>
                <p:cNvGraphicFramePr>
                  <a:graphicFrameLocks noChangeAspect="1"/>
                </p:cNvGraphicFramePr>
                <p:nvPr/>
              </p:nvGraphicFramePr>
              <p:xfrm>
                <a:off x="1383" y="1071"/>
                <a:ext cx="614" cy="384"/>
              </p:xfrm>
              <a:graphic>
                <a:graphicData uri="http://schemas.openxmlformats.org/presentationml/2006/ole">
                  <mc:AlternateContent xmlns:mc="http://schemas.openxmlformats.org/markup-compatibility/2006">
                    <mc:Choice xmlns:v="urn:schemas-microsoft-com:vml" Requires="v">
                      <p:oleObj spid="_x0000_s2227" name="Bitmap Image" r:id="rId7" imgW="561905" imgH="609524" progId="Paint.Picture">
                        <p:embed/>
                      </p:oleObj>
                    </mc:Choice>
                    <mc:Fallback>
                      <p:oleObj name="Bitmap Image" r:id="rId7"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1" name="Object 17"/>
                <p:cNvGraphicFramePr>
                  <a:graphicFrameLocks noChangeAspect="1"/>
                </p:cNvGraphicFramePr>
                <p:nvPr/>
              </p:nvGraphicFramePr>
              <p:xfrm>
                <a:off x="2518" y="1071"/>
                <a:ext cx="614" cy="384"/>
              </p:xfrm>
              <a:graphic>
                <a:graphicData uri="http://schemas.openxmlformats.org/presentationml/2006/ole">
                  <mc:AlternateContent xmlns:mc="http://schemas.openxmlformats.org/markup-compatibility/2006">
                    <mc:Choice xmlns:v="urn:schemas-microsoft-com:vml" Requires="v">
                      <p:oleObj spid="_x0000_s2228" name="Bitmap Image" r:id="rId8" imgW="561905" imgH="609524" progId="Paint.Picture">
                        <p:embed/>
                      </p:oleObj>
                    </mc:Choice>
                    <mc:Fallback>
                      <p:oleObj name="Bitmap Image" r:id="rId8"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8"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2" name="Object 18"/>
                <p:cNvGraphicFramePr>
                  <a:graphicFrameLocks noChangeAspect="1"/>
                </p:cNvGraphicFramePr>
                <p:nvPr/>
              </p:nvGraphicFramePr>
              <p:xfrm>
                <a:off x="3069" y="1071"/>
                <a:ext cx="614" cy="384"/>
              </p:xfrm>
              <a:graphic>
                <a:graphicData uri="http://schemas.openxmlformats.org/presentationml/2006/ole">
                  <mc:AlternateContent xmlns:mc="http://schemas.openxmlformats.org/markup-compatibility/2006">
                    <mc:Choice xmlns:v="urn:schemas-microsoft-com:vml" Requires="v">
                      <p:oleObj spid="_x0000_s2229" name="Bitmap Image" r:id="rId9" imgW="561905" imgH="609524" progId="Paint.Picture">
                        <p:embed/>
                      </p:oleObj>
                    </mc:Choice>
                    <mc:Fallback>
                      <p:oleObj name="Bitmap Image" r:id="rId9"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3" name="Object 19"/>
                <p:cNvGraphicFramePr>
                  <a:graphicFrameLocks noChangeAspect="1"/>
                </p:cNvGraphicFramePr>
                <p:nvPr/>
              </p:nvGraphicFramePr>
              <p:xfrm>
                <a:off x="3621" y="1071"/>
                <a:ext cx="614" cy="384"/>
              </p:xfrm>
              <a:graphic>
                <a:graphicData uri="http://schemas.openxmlformats.org/presentationml/2006/ole">
                  <mc:AlternateContent xmlns:mc="http://schemas.openxmlformats.org/markup-compatibility/2006">
                    <mc:Choice xmlns:v="urn:schemas-microsoft-com:vml" Requires="v">
                      <p:oleObj spid="_x0000_s2230" name="Bitmap Image" r:id="rId10" imgW="561905" imgH="609524" progId="Paint.Picture">
                        <p:embed/>
                      </p:oleObj>
                    </mc:Choice>
                    <mc:Fallback>
                      <p:oleObj name="Bitmap Image" r:id="rId10"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1"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4" name="Object 20"/>
                <p:cNvGraphicFramePr>
                  <a:graphicFrameLocks noChangeAspect="1"/>
                </p:cNvGraphicFramePr>
                <p:nvPr/>
              </p:nvGraphicFramePr>
              <p:xfrm>
                <a:off x="4171" y="1071"/>
                <a:ext cx="614" cy="384"/>
              </p:xfrm>
              <a:graphic>
                <a:graphicData uri="http://schemas.openxmlformats.org/presentationml/2006/ole">
                  <mc:AlternateContent xmlns:mc="http://schemas.openxmlformats.org/markup-compatibility/2006">
                    <mc:Choice xmlns:v="urn:schemas-microsoft-com:vml" Requires="v">
                      <p:oleObj spid="_x0000_s2231" name="Bitmap Image" r:id="rId11" imgW="561905" imgH="609524" progId="Paint.Picture">
                        <p:embed/>
                      </p:oleObj>
                    </mc:Choice>
                    <mc:Fallback>
                      <p:oleObj name="Bitmap Image" r:id="rId11"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5" name="Object 21"/>
                <p:cNvGraphicFramePr>
                  <a:graphicFrameLocks noChangeAspect="1"/>
                </p:cNvGraphicFramePr>
                <p:nvPr/>
              </p:nvGraphicFramePr>
              <p:xfrm>
                <a:off x="1973" y="1434"/>
                <a:ext cx="614" cy="384"/>
              </p:xfrm>
              <a:graphic>
                <a:graphicData uri="http://schemas.openxmlformats.org/presentationml/2006/ole">
                  <mc:AlternateContent xmlns:mc="http://schemas.openxmlformats.org/markup-compatibility/2006">
                    <mc:Choice xmlns:v="urn:schemas-microsoft-com:vml" Requires="v">
                      <p:oleObj spid="_x0000_s2232" name="Bitmap Image" r:id="rId12" imgW="561905" imgH="609524" progId="Paint.Picture">
                        <p:embed/>
                      </p:oleObj>
                    </mc:Choice>
                    <mc:Fallback>
                      <p:oleObj name="Bitmap Image" r:id="rId12"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6" name="Object 22"/>
                <p:cNvGraphicFramePr>
                  <a:graphicFrameLocks noChangeAspect="1"/>
                </p:cNvGraphicFramePr>
                <p:nvPr/>
              </p:nvGraphicFramePr>
              <p:xfrm>
                <a:off x="1383" y="1434"/>
                <a:ext cx="614" cy="384"/>
              </p:xfrm>
              <a:graphic>
                <a:graphicData uri="http://schemas.openxmlformats.org/presentationml/2006/ole">
                  <mc:AlternateContent xmlns:mc="http://schemas.openxmlformats.org/markup-compatibility/2006">
                    <mc:Choice xmlns:v="urn:schemas-microsoft-com:vml" Requires="v">
                      <p:oleObj spid="_x0000_s2233" name="Bitmap Image" r:id="rId13" imgW="561905" imgH="609524" progId="Paint.Picture">
                        <p:embed/>
                      </p:oleObj>
                    </mc:Choice>
                    <mc:Fallback>
                      <p:oleObj name="Bitmap Image" r:id="rId13"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7" name="Object 23"/>
                <p:cNvGraphicFramePr>
                  <a:graphicFrameLocks noChangeAspect="1"/>
                </p:cNvGraphicFramePr>
                <p:nvPr/>
              </p:nvGraphicFramePr>
              <p:xfrm>
                <a:off x="2518" y="1434"/>
                <a:ext cx="614" cy="384"/>
              </p:xfrm>
              <a:graphic>
                <a:graphicData uri="http://schemas.openxmlformats.org/presentationml/2006/ole">
                  <mc:AlternateContent xmlns:mc="http://schemas.openxmlformats.org/markup-compatibility/2006">
                    <mc:Choice xmlns:v="urn:schemas-microsoft-com:vml" Requires="v">
                      <p:oleObj spid="_x0000_s2234" name="Bitmap Image" r:id="rId14" imgW="561905" imgH="609524" progId="Paint.Picture">
                        <p:embed/>
                      </p:oleObj>
                    </mc:Choice>
                    <mc:Fallback>
                      <p:oleObj name="Bitmap Image" r:id="rId14"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8"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8" name="Object 24"/>
                <p:cNvGraphicFramePr>
                  <a:graphicFrameLocks noChangeAspect="1"/>
                </p:cNvGraphicFramePr>
                <p:nvPr/>
              </p:nvGraphicFramePr>
              <p:xfrm>
                <a:off x="3069" y="1434"/>
                <a:ext cx="614" cy="384"/>
              </p:xfrm>
              <a:graphic>
                <a:graphicData uri="http://schemas.openxmlformats.org/presentationml/2006/ole">
                  <mc:AlternateContent xmlns:mc="http://schemas.openxmlformats.org/markup-compatibility/2006">
                    <mc:Choice xmlns:v="urn:schemas-microsoft-com:vml" Requires="v">
                      <p:oleObj spid="_x0000_s2235" name="Bitmap Image" r:id="rId15" imgW="561905" imgH="609524" progId="Paint.Picture">
                        <p:embed/>
                      </p:oleObj>
                    </mc:Choice>
                    <mc:Fallback>
                      <p:oleObj name="Bitmap Image" r:id="rId15"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09" name="Object 25"/>
                <p:cNvGraphicFramePr>
                  <a:graphicFrameLocks noChangeAspect="1"/>
                </p:cNvGraphicFramePr>
                <p:nvPr/>
              </p:nvGraphicFramePr>
              <p:xfrm>
                <a:off x="3621" y="1434"/>
                <a:ext cx="614" cy="384"/>
              </p:xfrm>
              <a:graphic>
                <a:graphicData uri="http://schemas.openxmlformats.org/presentationml/2006/ole">
                  <mc:AlternateContent xmlns:mc="http://schemas.openxmlformats.org/markup-compatibility/2006">
                    <mc:Choice xmlns:v="urn:schemas-microsoft-com:vml" Requires="v">
                      <p:oleObj spid="_x0000_s2236" name="Bitmap Image" r:id="rId16" imgW="561905" imgH="609524" progId="Paint.Picture">
                        <p:embed/>
                      </p:oleObj>
                    </mc:Choice>
                    <mc:Fallback>
                      <p:oleObj name="Bitmap Image" r:id="rId16"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1"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10" name="Object 26"/>
                <p:cNvGraphicFramePr>
                  <a:graphicFrameLocks noChangeAspect="1"/>
                </p:cNvGraphicFramePr>
                <p:nvPr/>
              </p:nvGraphicFramePr>
              <p:xfrm>
                <a:off x="4171" y="1434"/>
                <a:ext cx="614" cy="384"/>
              </p:xfrm>
              <a:graphic>
                <a:graphicData uri="http://schemas.openxmlformats.org/presentationml/2006/ole">
                  <mc:AlternateContent xmlns:mc="http://schemas.openxmlformats.org/markup-compatibility/2006">
                    <mc:Choice xmlns:v="urn:schemas-microsoft-com:vml" Requires="v">
                      <p:oleObj spid="_x0000_s2237" name="Bitmap Image" r:id="rId17" imgW="561905" imgH="609524" progId="Paint.Picture">
                        <p:embed/>
                      </p:oleObj>
                    </mc:Choice>
                    <mc:Fallback>
                      <p:oleObj name="Bitmap Image" r:id="rId17"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11" name="Object 27"/>
                <p:cNvGraphicFramePr>
                  <a:graphicFrameLocks noChangeAspect="1"/>
                </p:cNvGraphicFramePr>
                <p:nvPr/>
              </p:nvGraphicFramePr>
              <p:xfrm>
                <a:off x="1973" y="709"/>
                <a:ext cx="614" cy="384"/>
              </p:xfrm>
              <a:graphic>
                <a:graphicData uri="http://schemas.openxmlformats.org/presentationml/2006/ole">
                  <mc:AlternateContent xmlns:mc="http://schemas.openxmlformats.org/markup-compatibility/2006">
                    <mc:Choice xmlns:v="urn:schemas-microsoft-com:vml" Requires="v">
                      <p:oleObj spid="_x0000_s2238" name="Bitmap Image" r:id="rId18" imgW="561905" imgH="609524" progId="Paint.Picture">
                        <p:embed/>
                      </p:oleObj>
                    </mc:Choice>
                    <mc:Fallback>
                      <p:oleObj name="Bitmap Image" r:id="rId18"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12" name="Object 28"/>
                <p:cNvGraphicFramePr>
                  <a:graphicFrameLocks noChangeAspect="1"/>
                </p:cNvGraphicFramePr>
                <p:nvPr/>
              </p:nvGraphicFramePr>
              <p:xfrm>
                <a:off x="1383" y="709"/>
                <a:ext cx="614" cy="384"/>
              </p:xfrm>
              <a:graphic>
                <a:graphicData uri="http://schemas.openxmlformats.org/presentationml/2006/ole">
                  <mc:AlternateContent xmlns:mc="http://schemas.openxmlformats.org/markup-compatibility/2006">
                    <mc:Choice xmlns:v="urn:schemas-microsoft-com:vml" Requires="v">
                      <p:oleObj spid="_x0000_s2239" name="Bitmap Image" r:id="rId19" imgW="561905" imgH="609524" progId="Paint.Picture">
                        <p:embed/>
                      </p:oleObj>
                    </mc:Choice>
                    <mc:Fallback>
                      <p:oleObj name="Bitmap Image" r:id="rId19"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13" name="Object 29"/>
                <p:cNvGraphicFramePr>
                  <a:graphicFrameLocks noChangeAspect="1"/>
                </p:cNvGraphicFramePr>
                <p:nvPr/>
              </p:nvGraphicFramePr>
              <p:xfrm>
                <a:off x="2518" y="709"/>
                <a:ext cx="614" cy="384"/>
              </p:xfrm>
              <a:graphic>
                <a:graphicData uri="http://schemas.openxmlformats.org/presentationml/2006/ole">
                  <mc:AlternateContent xmlns:mc="http://schemas.openxmlformats.org/markup-compatibility/2006">
                    <mc:Choice xmlns:v="urn:schemas-microsoft-com:vml" Requires="v">
                      <p:oleObj spid="_x0000_s2240" name="Bitmap Image" r:id="rId20" imgW="561905" imgH="609524" progId="Paint.Picture">
                        <p:embed/>
                      </p:oleObj>
                    </mc:Choice>
                    <mc:Fallback>
                      <p:oleObj name="Bitmap Image" r:id="rId20"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8"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14" name="Object 30"/>
                <p:cNvGraphicFramePr>
                  <a:graphicFrameLocks noChangeAspect="1"/>
                </p:cNvGraphicFramePr>
                <p:nvPr/>
              </p:nvGraphicFramePr>
              <p:xfrm>
                <a:off x="3069" y="709"/>
                <a:ext cx="614" cy="384"/>
              </p:xfrm>
              <a:graphic>
                <a:graphicData uri="http://schemas.openxmlformats.org/presentationml/2006/ole">
                  <mc:AlternateContent xmlns:mc="http://schemas.openxmlformats.org/markup-compatibility/2006">
                    <mc:Choice xmlns:v="urn:schemas-microsoft-com:vml" Requires="v">
                      <p:oleObj spid="_x0000_s2241" name="Bitmap Image" r:id="rId21" imgW="561905" imgH="609524" progId="Paint.Picture">
                        <p:embed/>
                      </p:oleObj>
                    </mc:Choice>
                    <mc:Fallback>
                      <p:oleObj name="Bitmap Image" r:id="rId21"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15" name="Object 31"/>
                <p:cNvGraphicFramePr>
                  <a:graphicFrameLocks noChangeAspect="1"/>
                </p:cNvGraphicFramePr>
                <p:nvPr/>
              </p:nvGraphicFramePr>
              <p:xfrm>
                <a:off x="3621" y="709"/>
                <a:ext cx="614" cy="384"/>
              </p:xfrm>
              <a:graphic>
                <a:graphicData uri="http://schemas.openxmlformats.org/presentationml/2006/ole">
                  <mc:AlternateContent xmlns:mc="http://schemas.openxmlformats.org/markup-compatibility/2006">
                    <mc:Choice xmlns:v="urn:schemas-microsoft-com:vml" Requires="v">
                      <p:oleObj spid="_x0000_s2242" name="Bitmap Image" r:id="rId22" imgW="561905" imgH="609524" progId="Paint.Picture">
                        <p:embed/>
                      </p:oleObj>
                    </mc:Choice>
                    <mc:Fallback>
                      <p:oleObj name="Bitmap Image" r:id="rId22"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1"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16" name="Object 32"/>
                <p:cNvGraphicFramePr>
                  <a:graphicFrameLocks noChangeAspect="1"/>
                </p:cNvGraphicFramePr>
                <p:nvPr/>
              </p:nvGraphicFramePr>
              <p:xfrm>
                <a:off x="4171" y="709"/>
                <a:ext cx="614" cy="384"/>
              </p:xfrm>
              <a:graphic>
                <a:graphicData uri="http://schemas.openxmlformats.org/presentationml/2006/ole">
                  <mc:AlternateContent xmlns:mc="http://schemas.openxmlformats.org/markup-compatibility/2006">
                    <mc:Choice xmlns:v="urn:schemas-microsoft-com:vml" Requires="v">
                      <p:oleObj spid="_x0000_s2243" name="Bitmap Image" r:id="rId23" imgW="561905" imgH="609524" progId="Paint.Picture">
                        <p:embed/>
                      </p:oleObj>
                    </mc:Choice>
                    <mc:Fallback>
                      <p:oleObj name="Bitmap Image" r:id="rId23" imgW="561905" imgH="6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16417" name="Rectangle 33"/>
            <p:cNvSpPr>
              <a:spLocks noChangeArrowheads="1"/>
            </p:cNvSpPr>
            <p:nvPr/>
          </p:nvSpPr>
          <p:spPr bwMode="auto">
            <a:xfrm>
              <a:off x="2426" y="2931"/>
              <a:ext cx="145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potassium metal</a:t>
              </a:r>
              <a:endParaRPr lang="en-US" altLang="en-US" b="1"/>
            </a:p>
          </p:txBody>
        </p:sp>
      </p:grpSp>
      <p:sp>
        <p:nvSpPr>
          <p:cNvPr id="16426" name="AutoShape 42"/>
          <p:cNvSpPr>
            <a:spLocks noChangeArrowheads="1"/>
          </p:cNvSpPr>
          <p:nvPr/>
        </p:nvSpPr>
        <p:spPr bwMode="auto">
          <a:xfrm>
            <a:off x="3276600" y="2852738"/>
            <a:ext cx="2952750" cy="1079500"/>
          </a:xfrm>
          <a:prstGeom prst="irregularSeal2">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t>Nothing!!</a:t>
            </a:r>
            <a:endParaRPr lang="en-US" altLang="en-US" sz="2400" b="1"/>
          </a:p>
        </p:txBody>
      </p:sp>
      <p:grpSp>
        <p:nvGrpSpPr>
          <p:cNvPr id="16435" name="Group 51"/>
          <p:cNvGrpSpPr>
            <a:grpSpLocks/>
          </p:cNvGrpSpPr>
          <p:nvPr/>
        </p:nvGrpSpPr>
        <p:grpSpPr bwMode="auto">
          <a:xfrm>
            <a:off x="9396413" y="0"/>
            <a:ext cx="1189037" cy="1173163"/>
            <a:chOff x="5919" y="0"/>
            <a:chExt cx="749" cy="739"/>
          </a:xfrm>
        </p:grpSpPr>
        <p:graphicFrame>
          <p:nvGraphicFramePr>
            <p:cNvPr id="16425" name="Object 41"/>
            <p:cNvGraphicFramePr>
              <a:graphicFrameLocks noChangeAspect="1"/>
            </p:cNvGraphicFramePr>
            <p:nvPr/>
          </p:nvGraphicFramePr>
          <p:xfrm>
            <a:off x="5919" y="0"/>
            <a:ext cx="341" cy="348"/>
          </p:xfrm>
          <a:graphic>
            <a:graphicData uri="http://schemas.openxmlformats.org/presentationml/2006/ole">
              <mc:AlternateContent xmlns:mc="http://schemas.openxmlformats.org/markup-compatibility/2006">
                <mc:Choice xmlns:v="urn:schemas-microsoft-com:vml" Requires="v">
                  <p:oleObj spid="_x0000_s2244" name="CorelDRAW" r:id="rId24" imgW="2063191" imgH="2109216" progId="CorelDraw.Graphic.7">
                    <p:embed/>
                  </p:oleObj>
                </mc:Choice>
                <mc:Fallback>
                  <p:oleObj name="CorelDRAW" r:id="rId24" imgW="2063191" imgH="2109216" progId="CorelDraw.Graphic.7">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19" y="0"/>
                          <a:ext cx="341"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30" name="Object 46"/>
            <p:cNvGraphicFramePr>
              <a:graphicFrameLocks noChangeAspect="1"/>
            </p:cNvGraphicFramePr>
            <p:nvPr/>
          </p:nvGraphicFramePr>
          <p:xfrm>
            <a:off x="6055" y="119"/>
            <a:ext cx="341" cy="348"/>
          </p:xfrm>
          <a:graphic>
            <a:graphicData uri="http://schemas.openxmlformats.org/presentationml/2006/ole">
              <mc:AlternateContent xmlns:mc="http://schemas.openxmlformats.org/markup-compatibility/2006">
                <mc:Choice xmlns:v="urn:schemas-microsoft-com:vml" Requires="v">
                  <p:oleObj spid="_x0000_s2245" name="CorelDRAW" r:id="rId26" imgW="2063191" imgH="2109216" progId="CorelDraw.Graphic.7">
                    <p:embed/>
                  </p:oleObj>
                </mc:Choice>
                <mc:Fallback>
                  <p:oleObj name="CorelDRAW" r:id="rId26" imgW="2063191" imgH="2109216" progId="CorelDraw.Graphic.7">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55" y="119"/>
                          <a:ext cx="341"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434" name="Group 50"/>
            <p:cNvGrpSpPr>
              <a:grpSpLocks/>
            </p:cNvGrpSpPr>
            <p:nvPr/>
          </p:nvGrpSpPr>
          <p:grpSpPr bwMode="auto">
            <a:xfrm>
              <a:off x="6191" y="255"/>
              <a:ext cx="477" cy="484"/>
              <a:chOff x="6191" y="272"/>
              <a:chExt cx="477" cy="484"/>
            </a:xfrm>
          </p:grpSpPr>
          <p:graphicFrame>
            <p:nvGraphicFramePr>
              <p:cNvPr id="16431" name="Object 47"/>
              <p:cNvGraphicFramePr>
                <a:graphicFrameLocks noChangeAspect="1"/>
              </p:cNvGraphicFramePr>
              <p:nvPr/>
            </p:nvGraphicFramePr>
            <p:xfrm>
              <a:off x="6191" y="272"/>
              <a:ext cx="341" cy="348"/>
            </p:xfrm>
            <a:graphic>
              <a:graphicData uri="http://schemas.openxmlformats.org/presentationml/2006/ole">
                <mc:AlternateContent xmlns:mc="http://schemas.openxmlformats.org/markup-compatibility/2006">
                  <mc:Choice xmlns:v="urn:schemas-microsoft-com:vml" Requires="v">
                    <p:oleObj spid="_x0000_s2246" name="CorelDRAW" r:id="rId27" imgW="2063191" imgH="2109216" progId="CorelDraw.Graphic.7">
                      <p:embed/>
                    </p:oleObj>
                  </mc:Choice>
                  <mc:Fallback>
                    <p:oleObj name="CorelDRAW" r:id="rId27" imgW="2063191" imgH="2109216" progId="CorelDraw.Graphic.7">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91" y="272"/>
                            <a:ext cx="341"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33" name="Object 49"/>
              <p:cNvGraphicFramePr>
                <a:graphicFrameLocks noChangeAspect="1"/>
              </p:cNvGraphicFramePr>
              <p:nvPr/>
            </p:nvGraphicFramePr>
            <p:xfrm>
              <a:off x="6327" y="408"/>
              <a:ext cx="341" cy="348"/>
            </p:xfrm>
            <a:graphic>
              <a:graphicData uri="http://schemas.openxmlformats.org/presentationml/2006/ole">
                <mc:AlternateContent xmlns:mc="http://schemas.openxmlformats.org/markup-compatibility/2006">
                  <mc:Choice xmlns:v="urn:schemas-microsoft-com:vml" Requires="v">
                    <p:oleObj spid="_x0000_s2247" name="CorelDRAW" r:id="rId28" imgW="2063191" imgH="2109216" progId="CorelDraw.Graphic.7">
                      <p:embed/>
                    </p:oleObj>
                  </mc:Choice>
                  <mc:Fallback>
                    <p:oleObj name="CorelDRAW" r:id="rId28" imgW="2063191" imgH="2109216" progId="CorelDraw.Graphic.7">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7" y="408"/>
                            <a:ext cx="341"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16436" name="AutoShape 52"/>
          <p:cNvSpPr>
            <a:spLocks noChangeArrowheads="1"/>
          </p:cNvSpPr>
          <p:nvPr/>
        </p:nvSpPr>
        <p:spPr bwMode="auto">
          <a:xfrm>
            <a:off x="3276600" y="2852738"/>
            <a:ext cx="2952750" cy="1079500"/>
          </a:xfrm>
          <a:prstGeom prst="irregularSeal2">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t>Nothing!!</a:t>
            </a:r>
            <a:endParaRPr lang="en-US" altLang="en-US" sz="2400" b="1"/>
          </a:p>
        </p:txBody>
      </p:sp>
    </p:spTree>
    <p:extLst>
      <p:ext uri="{BB962C8B-B14F-4D97-AF65-F5344CB8AC3E}">
        <p14:creationId xmlns:p14="http://schemas.microsoft.com/office/powerpoint/2010/main" val="46544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9253 0.05764 L -0.59253 0.51967 " pathEditMode="relative" ptsTypes="AA">
                                      <p:cBhvr>
                                        <p:cTn id="6" dur="5000" fill="hold"/>
                                        <p:tgtEl>
                                          <p:spTgt spid="16435"/>
                                        </p:tgtEl>
                                        <p:attrNameLst>
                                          <p:attrName>ppt_x</p:attrName>
                                          <p:attrName>ppt_y</p:attrName>
                                        </p:attrNameLst>
                                      </p:cBhvr>
                                    </p:animMotion>
                                  </p:childTnLst>
                                  <p:subTnLst>
                                    <p:set>
                                      <p:cBhvr override="childStyle">
                                        <p:cTn dur="1" fill="hold" display="0" masterRel="nextClick" afterEffect="1"/>
                                        <p:tgtEl>
                                          <p:spTgt spid="16435"/>
                                        </p:tgtEl>
                                        <p:attrNameLst>
                                          <p:attrName>style.visibility</p:attrName>
                                        </p:attrNameLst>
                                      </p:cBhvr>
                                      <p:to>
                                        <p:strVal val="hidden"/>
                                      </p:to>
                                    </p:set>
                                    <p:audio>
                                      <p:cMediaNode vol="33000">
                                        <p:cTn display="0" masterRel="sameClick">
                                          <p:stCondLst>
                                            <p:cond evt="begin" delay="0">
                                              <p:tn val="5"/>
                                            </p:cond>
                                          </p:stCondLst>
                                          <p:endCondLst>
                                            <p:cond evt="onStopAudio" delay="0">
                                              <p:tgtEl>
                                                <p:sldTgt/>
                                              </p:tgtEl>
                                            </p:cond>
                                          </p:endCondLst>
                                        </p:cTn>
                                        <p:tgtEl>
                                          <p:sndTgt r:embed="rId4" name="stuka.wav"/>
                                        </p:tgtEl>
                                      </p:cMediaNode>
                                    </p:audio>
                                  </p:subTnLst>
                                </p:cTn>
                              </p:par>
                            </p:childTnLst>
                          </p:cTn>
                        </p:par>
                        <p:par>
                          <p:cTn id="7" fill="hold" nodeType="afterGroup">
                            <p:stCondLst>
                              <p:cond delay="5000"/>
                            </p:stCondLst>
                            <p:childTnLst>
                              <p:par>
                                <p:cTn id="8" presetID="31" presetClass="entr" presetSubtype="0" fill="hold" grpId="0" nodeType="afterEffect">
                                  <p:stCondLst>
                                    <p:cond delay="3500"/>
                                  </p:stCondLst>
                                  <p:iterate type="lt">
                                    <p:tmPct val="5000"/>
                                  </p:iterate>
                                  <p:childTnLst>
                                    <p:set>
                                      <p:cBhvr>
                                        <p:cTn id="9" dur="1" fill="hold">
                                          <p:stCondLst>
                                            <p:cond delay="0"/>
                                          </p:stCondLst>
                                        </p:cTn>
                                        <p:tgtEl>
                                          <p:spTgt spid="16426"/>
                                        </p:tgtEl>
                                        <p:attrNameLst>
                                          <p:attrName>style.visibility</p:attrName>
                                        </p:attrNameLst>
                                      </p:cBhvr>
                                      <p:to>
                                        <p:strVal val="visible"/>
                                      </p:to>
                                    </p:set>
                                    <p:anim calcmode="lin" valueType="num">
                                      <p:cBhvr>
                                        <p:cTn id="10" dur="2000" fill="hold"/>
                                        <p:tgtEl>
                                          <p:spTgt spid="16426"/>
                                        </p:tgtEl>
                                        <p:attrNameLst>
                                          <p:attrName>ppt_w</p:attrName>
                                        </p:attrNameLst>
                                      </p:cBhvr>
                                      <p:tavLst>
                                        <p:tav tm="0">
                                          <p:val>
                                            <p:fltVal val="0"/>
                                          </p:val>
                                        </p:tav>
                                        <p:tav tm="100000">
                                          <p:val>
                                            <p:strVal val="#ppt_w"/>
                                          </p:val>
                                        </p:tav>
                                      </p:tavLst>
                                    </p:anim>
                                    <p:anim calcmode="lin" valueType="num">
                                      <p:cBhvr>
                                        <p:cTn id="11" dur="2000" fill="hold"/>
                                        <p:tgtEl>
                                          <p:spTgt spid="16426"/>
                                        </p:tgtEl>
                                        <p:attrNameLst>
                                          <p:attrName>ppt_h</p:attrName>
                                        </p:attrNameLst>
                                      </p:cBhvr>
                                      <p:tavLst>
                                        <p:tav tm="0">
                                          <p:val>
                                            <p:fltVal val="0"/>
                                          </p:val>
                                        </p:tav>
                                        <p:tav tm="100000">
                                          <p:val>
                                            <p:strVal val="#ppt_h"/>
                                          </p:val>
                                        </p:tav>
                                      </p:tavLst>
                                    </p:anim>
                                    <p:anim calcmode="lin" valueType="num">
                                      <p:cBhvr>
                                        <p:cTn id="12" dur="2000" fill="hold"/>
                                        <p:tgtEl>
                                          <p:spTgt spid="16426"/>
                                        </p:tgtEl>
                                        <p:attrNameLst>
                                          <p:attrName>style.rotation</p:attrName>
                                        </p:attrNameLst>
                                      </p:cBhvr>
                                      <p:tavLst>
                                        <p:tav tm="0">
                                          <p:val>
                                            <p:fltVal val="90"/>
                                          </p:val>
                                        </p:tav>
                                        <p:tav tm="100000">
                                          <p:val>
                                            <p:fltVal val="0"/>
                                          </p:val>
                                        </p:tav>
                                      </p:tavLst>
                                    </p:anim>
                                    <p:animEffect transition="in" filter="fade">
                                      <p:cBhvr>
                                        <p:cTn id="13" dur="2000"/>
                                        <p:tgtEl>
                                          <p:spTgt spid="16426"/>
                                        </p:tgtEl>
                                      </p:cBhvr>
                                    </p:animEffect>
                                  </p:childTnLst>
                                </p:cTn>
                              </p:par>
                            </p:childTnLst>
                          </p:cTn>
                        </p:par>
                        <p:par>
                          <p:cTn id="14" fill="hold" nodeType="afterGroup">
                            <p:stCondLst>
                              <p:cond delay="113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16436"/>
                                        </p:tgtEl>
                                        <p:attrNameLst>
                                          <p:attrName>style.visibility</p:attrName>
                                        </p:attrNameLst>
                                      </p:cBhvr>
                                      <p:to>
                                        <p:strVal val="visible"/>
                                      </p:to>
                                    </p:set>
                                    <p:anim calcmode="lin" valueType="num">
                                      <p:cBhvr>
                                        <p:cTn id="17" dur="2000" fill="hold"/>
                                        <p:tgtEl>
                                          <p:spTgt spid="16436"/>
                                        </p:tgtEl>
                                        <p:attrNameLst>
                                          <p:attrName>ppt_w</p:attrName>
                                        </p:attrNameLst>
                                      </p:cBhvr>
                                      <p:tavLst>
                                        <p:tav tm="0">
                                          <p:val>
                                            <p:fltVal val="0"/>
                                          </p:val>
                                        </p:tav>
                                        <p:tav tm="100000">
                                          <p:val>
                                            <p:strVal val="#ppt_w"/>
                                          </p:val>
                                        </p:tav>
                                      </p:tavLst>
                                    </p:anim>
                                    <p:anim calcmode="lin" valueType="num">
                                      <p:cBhvr>
                                        <p:cTn id="18" dur="2000" fill="hold"/>
                                        <p:tgtEl>
                                          <p:spTgt spid="16436"/>
                                        </p:tgtEl>
                                        <p:attrNameLst>
                                          <p:attrName>ppt_h</p:attrName>
                                        </p:attrNameLst>
                                      </p:cBhvr>
                                      <p:tavLst>
                                        <p:tav tm="0">
                                          <p:val>
                                            <p:fltVal val="0"/>
                                          </p:val>
                                        </p:tav>
                                        <p:tav tm="100000">
                                          <p:val>
                                            <p:strVal val="#ppt_h"/>
                                          </p:val>
                                        </p:tav>
                                      </p:tavLst>
                                    </p:anim>
                                    <p:anim calcmode="lin" valueType="num">
                                      <p:cBhvr>
                                        <p:cTn id="19" dur="2000" fill="hold"/>
                                        <p:tgtEl>
                                          <p:spTgt spid="16436"/>
                                        </p:tgtEl>
                                        <p:attrNameLst>
                                          <p:attrName>style.rotation</p:attrName>
                                        </p:attrNameLst>
                                      </p:cBhvr>
                                      <p:tavLst>
                                        <p:tav tm="0">
                                          <p:val>
                                            <p:fltVal val="90"/>
                                          </p:val>
                                        </p:tav>
                                        <p:tav tm="100000">
                                          <p:val>
                                            <p:fltVal val="0"/>
                                          </p:val>
                                        </p:tav>
                                      </p:tavLst>
                                    </p:anim>
                                    <p:animEffect transition="in" filter="fade">
                                      <p:cBhvr>
                                        <p:cTn id="20" dur="2000"/>
                                        <p:tgtEl>
                                          <p:spTgt spid="164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6" grpId="0" animBg="1"/>
      <p:bldP spid="164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fld id="{2B6B6568-309D-4634-B2B7-91FB93EF28A0}" type="slidenum">
              <a:rPr lang="en-US" altLang="en-US"/>
              <a:pPr/>
              <a:t>11</a:t>
            </a:fld>
            <a:endParaRPr lang="en-US" altLang="en-US"/>
          </a:p>
        </p:txBody>
      </p:sp>
      <p:sp>
        <p:nvSpPr>
          <p:cNvPr id="17412" name="AutoShape 4"/>
          <p:cNvSpPr>
            <a:spLocks noChangeArrowheads="1"/>
          </p:cNvSpPr>
          <p:nvPr/>
        </p:nvSpPr>
        <p:spPr bwMode="auto">
          <a:xfrm>
            <a:off x="0" y="2420938"/>
            <a:ext cx="9144000" cy="2160587"/>
          </a:xfrm>
          <a:prstGeom prst="star8">
            <a:avLst>
              <a:gd name="adj" fmla="val 38250"/>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800" b="1">
                <a:solidFill>
                  <a:srgbClr val="FF0000"/>
                </a:solidFill>
              </a:rPr>
              <a:t>The Classical Theory must be wrong!!!!!</a:t>
            </a:r>
            <a:endParaRPr lang="en-US" altLang="en-US" sz="2800" b="1">
              <a:solidFill>
                <a:srgbClr val="FF0000"/>
              </a:solidFill>
            </a:endParaRPr>
          </a:p>
        </p:txBody>
      </p:sp>
    </p:spTree>
    <p:extLst>
      <p:ext uri="{BB962C8B-B14F-4D97-AF65-F5344CB8AC3E}">
        <p14:creationId xmlns:p14="http://schemas.microsoft.com/office/powerpoint/2010/main" val="85383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grpId="0" nodeType="afterEffect">
                                  <p:stCondLst>
                                    <p:cond delay="500"/>
                                  </p:stCondLst>
                                  <p:iterate type="wd">
                                    <p:tmPct val="10000"/>
                                  </p:iterate>
                                  <p:childTnLst>
                                    <p:set>
                                      <p:cBhvr>
                                        <p:cTn id="6" dur="1" fill="hold">
                                          <p:stCondLst>
                                            <p:cond delay="0"/>
                                          </p:stCondLst>
                                        </p:cTn>
                                        <p:tgtEl>
                                          <p:spTgt spid="17412"/>
                                        </p:tgtEl>
                                        <p:attrNameLst>
                                          <p:attrName>style.visibility</p:attrName>
                                        </p:attrNameLst>
                                      </p:cBhvr>
                                      <p:to>
                                        <p:strVal val="visible"/>
                                      </p:to>
                                    </p:set>
                                    <p:animEffect transition="in" filter="fade">
                                      <p:cBhvr>
                                        <p:cTn id="7" dur="3000"/>
                                        <p:tgtEl>
                                          <p:spTgt spid="17412"/>
                                        </p:tgtEl>
                                      </p:cBhvr>
                                    </p:animEffect>
                                    <p:anim calcmode="lin" valueType="num">
                                      <p:cBhvr>
                                        <p:cTn id="8" dur="3000" fill="hold"/>
                                        <p:tgtEl>
                                          <p:spTgt spid="17412"/>
                                        </p:tgtEl>
                                        <p:attrNameLst>
                                          <p:attrName>ppt_x</p:attrName>
                                        </p:attrNameLst>
                                      </p:cBhvr>
                                      <p:tavLst>
                                        <p:tav tm="0">
                                          <p:val>
                                            <p:strVal val="#ppt_x"/>
                                          </p:val>
                                        </p:tav>
                                        <p:tav tm="100000">
                                          <p:val>
                                            <p:strVal val="#ppt_x"/>
                                          </p:val>
                                        </p:tav>
                                      </p:tavLst>
                                    </p:anim>
                                    <p:anim calcmode="lin" valueType="num">
                                      <p:cBhvr>
                                        <p:cTn id="9" dur="2700" decel="100000" fill="hold"/>
                                        <p:tgtEl>
                                          <p:spTgt spid="1741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7412"/>
                                        </p:tgtEl>
                                        <p:attrNameLst>
                                          <p:attrName>ppt_y</p:attrName>
                                        </p:attrNameLst>
                                      </p:cBhvr>
                                      <p:tavLst>
                                        <p:tav tm="0">
                                          <p:val>
                                            <p:strVal val="#ppt_y-.03"/>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Err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p:txBody>
          <a:bodyPr/>
          <a:lstStyle/>
          <a:p>
            <a:fld id="{F4F12FA7-D1DE-4166-8652-AD1580A3C812}" type="slidenum">
              <a:rPr lang="en-US" altLang="en-US">
                <a:latin typeface="Times New Roman" panose="02020603050405020304" pitchFamily="18" charset="0"/>
                <a:cs typeface="Times New Roman" panose="02020603050405020304" pitchFamily="18" charset="0"/>
              </a:rPr>
              <a:pPr/>
              <a:t>12</a:t>
            </a:fld>
            <a:endParaRPr lang="en-US" altLang="en-US">
              <a:latin typeface="Times New Roman" panose="02020603050405020304" pitchFamily="18" charset="0"/>
              <a:cs typeface="Times New Roman" panose="02020603050405020304" pitchFamily="18" charset="0"/>
            </a:endParaRPr>
          </a:p>
        </p:txBody>
      </p:sp>
      <p:sp>
        <p:nvSpPr>
          <p:cNvPr id="84996" name="Rectangle 4"/>
          <p:cNvSpPr>
            <a:spLocks noChangeArrowheads="1"/>
          </p:cNvSpPr>
          <p:nvPr/>
        </p:nvSpPr>
        <p:spPr bwMode="auto">
          <a:xfrm>
            <a:off x="1095037" y="0"/>
            <a:ext cx="69300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u="sng" dirty="0">
                <a:solidFill>
                  <a:srgbClr val="FF0000"/>
                </a:solidFill>
                <a:latin typeface="Times New Roman" panose="02020603050405020304" pitchFamily="18" charset="0"/>
                <a:cs typeface="Times New Roman" panose="02020603050405020304" pitchFamily="18" charset="0"/>
              </a:rPr>
              <a:t>Quantum Theory of the Photoelectric Effect</a:t>
            </a:r>
          </a:p>
        </p:txBody>
      </p:sp>
      <p:sp>
        <p:nvSpPr>
          <p:cNvPr id="84997" name="Text Box 5"/>
          <p:cNvSpPr txBox="1">
            <a:spLocks noChangeArrowheads="1"/>
          </p:cNvSpPr>
          <p:nvPr/>
        </p:nvSpPr>
        <p:spPr bwMode="auto">
          <a:xfrm>
            <a:off x="761964" y="707886"/>
            <a:ext cx="75961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dirty="0">
                <a:latin typeface="Times New Roman" panose="02020603050405020304" pitchFamily="18" charset="0"/>
                <a:cs typeface="Times New Roman" panose="02020603050405020304" pitchFamily="18" charset="0"/>
              </a:rPr>
              <a:t>In 1905 Einstein developed Planck’s idea, that energy was </a:t>
            </a:r>
            <a:r>
              <a:rPr lang="en-GB" altLang="en-US" sz="2000" b="1" dirty="0" smtClean="0">
                <a:solidFill>
                  <a:srgbClr val="FF0000"/>
                </a:solidFill>
                <a:latin typeface="Times New Roman" panose="02020603050405020304" pitchFamily="18" charset="0"/>
                <a:cs typeface="Times New Roman" panose="02020603050405020304" pitchFamily="18" charset="0"/>
              </a:rPr>
              <a:t>quantized</a:t>
            </a:r>
            <a:r>
              <a:rPr lang="en-GB" altLang="en-US" sz="2000" b="1" dirty="0" smtClean="0">
                <a:latin typeface="Times New Roman" panose="02020603050405020304" pitchFamily="18" charset="0"/>
                <a:cs typeface="Times New Roman" panose="02020603050405020304" pitchFamily="18" charset="0"/>
              </a:rPr>
              <a:t> </a:t>
            </a:r>
            <a:r>
              <a:rPr lang="en-GB" altLang="en-US" sz="2000" b="1" dirty="0">
                <a:latin typeface="Times New Roman" panose="02020603050405020304" pitchFamily="18" charset="0"/>
                <a:cs typeface="Times New Roman" panose="02020603050405020304" pitchFamily="18" charset="0"/>
              </a:rPr>
              <a:t>in quanta or photons, in order to explain the photoelectric effect.</a:t>
            </a:r>
            <a:endParaRPr lang="en-US" altLang="en-US" sz="2000" b="1" dirty="0">
              <a:latin typeface="Times New Roman" panose="02020603050405020304" pitchFamily="18" charset="0"/>
              <a:cs typeface="Times New Roman" panose="02020603050405020304" pitchFamily="18" charset="0"/>
            </a:endParaRPr>
          </a:p>
        </p:txBody>
      </p:sp>
      <p:sp>
        <p:nvSpPr>
          <p:cNvPr id="84998" name="Text Box 6"/>
          <p:cNvSpPr txBox="1">
            <a:spLocks noChangeArrowheads="1"/>
          </p:cNvSpPr>
          <p:nvPr/>
        </p:nvSpPr>
        <p:spPr bwMode="auto">
          <a:xfrm>
            <a:off x="250825" y="1773238"/>
            <a:ext cx="8353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b="1" dirty="0">
                <a:solidFill>
                  <a:srgbClr val="0000CC"/>
                </a:solidFill>
                <a:latin typeface="Times New Roman" panose="02020603050405020304" pitchFamily="18" charset="0"/>
                <a:cs typeface="Times New Roman" panose="02020603050405020304" pitchFamily="18" charset="0"/>
              </a:rPr>
              <a:t>Electromagnetic radiation is emitted in bursts of energy – photons. </a:t>
            </a:r>
            <a:r>
              <a:rPr lang="en-US" altLang="en-US" sz="2000" b="1" dirty="0">
                <a:solidFill>
                  <a:srgbClr val="0000CC"/>
                </a:solidFill>
                <a:latin typeface="Times New Roman" panose="02020603050405020304" pitchFamily="18" charset="0"/>
                <a:cs typeface="Times New Roman" panose="02020603050405020304" pitchFamily="18" charset="0"/>
              </a:rPr>
              <a:t>The energy of a photon is given by </a:t>
            </a:r>
            <a:r>
              <a:rPr lang="en-US" altLang="en-US" sz="2000" b="1" dirty="0">
                <a:solidFill>
                  <a:srgbClr val="FF0000"/>
                </a:solidFill>
                <a:latin typeface="Times New Roman" panose="02020603050405020304" pitchFamily="18" charset="0"/>
                <a:cs typeface="Times New Roman" panose="02020603050405020304" pitchFamily="18" charset="0"/>
              </a:rPr>
              <a:t>E = </a:t>
            </a:r>
            <a:r>
              <a:rPr lang="en-US" altLang="en-US" sz="2000" b="1" dirty="0" err="1">
                <a:solidFill>
                  <a:srgbClr val="FF0000"/>
                </a:solidFill>
                <a:latin typeface="Times New Roman" panose="02020603050405020304" pitchFamily="18" charset="0"/>
                <a:cs typeface="Times New Roman" panose="02020603050405020304" pitchFamily="18" charset="0"/>
              </a:rPr>
              <a:t>hf</a:t>
            </a:r>
            <a:r>
              <a:rPr lang="en-US" altLang="en-US" sz="2000" b="1" dirty="0">
                <a:solidFill>
                  <a:srgbClr val="0000CC"/>
                </a:solidFill>
                <a:latin typeface="Times New Roman" panose="02020603050405020304" pitchFamily="18" charset="0"/>
                <a:cs typeface="Times New Roman" panose="02020603050405020304" pitchFamily="18" charset="0"/>
              </a:rPr>
              <a:t>, where f is the frequency of the radiation and h is Planck’s constant. [h = 6.6 x 10</a:t>
            </a:r>
            <a:r>
              <a:rPr lang="en-US" altLang="en-US" sz="2000" b="1" baseline="30000" dirty="0">
                <a:solidFill>
                  <a:srgbClr val="0000CC"/>
                </a:solidFill>
                <a:latin typeface="Times New Roman" panose="02020603050405020304" pitchFamily="18" charset="0"/>
                <a:cs typeface="Times New Roman" panose="02020603050405020304" pitchFamily="18" charset="0"/>
              </a:rPr>
              <a:t>-34</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Js</a:t>
            </a:r>
            <a:r>
              <a:rPr lang="en-US" altLang="en-US" sz="2000" b="1" dirty="0">
                <a:solidFill>
                  <a:srgbClr val="0000CC"/>
                </a:solidFill>
                <a:latin typeface="Times New Roman" panose="02020603050405020304" pitchFamily="18" charset="0"/>
                <a:cs typeface="Times New Roman" panose="02020603050405020304" pitchFamily="18" charset="0"/>
              </a:rPr>
              <a:t>]</a:t>
            </a:r>
          </a:p>
        </p:txBody>
      </p:sp>
      <p:sp>
        <p:nvSpPr>
          <p:cNvPr id="84999" name="Text Box 7"/>
          <p:cNvSpPr txBox="1">
            <a:spLocks noChangeArrowheads="1"/>
          </p:cNvSpPr>
          <p:nvPr/>
        </p:nvSpPr>
        <p:spPr bwMode="auto">
          <a:xfrm>
            <a:off x="395288" y="3357563"/>
            <a:ext cx="698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a:solidFill>
                  <a:srgbClr val="FF0000"/>
                </a:solidFill>
                <a:latin typeface="Times New Roman" panose="02020603050405020304" pitchFamily="18" charset="0"/>
                <a:cs typeface="Times New Roman" panose="02020603050405020304" pitchFamily="18" charset="0"/>
              </a:rPr>
              <a:t>But velocity of light = frequency times wavelength</a:t>
            </a:r>
            <a:endParaRPr lang="en-US" altLang="en-US" sz="2000" b="1">
              <a:solidFill>
                <a:srgbClr val="FF0000"/>
              </a:solidFill>
              <a:latin typeface="Times New Roman" panose="02020603050405020304" pitchFamily="18" charset="0"/>
              <a:cs typeface="Times New Roman" panose="02020603050405020304" pitchFamily="18" charset="0"/>
            </a:endParaRPr>
          </a:p>
        </p:txBody>
      </p:sp>
      <p:graphicFrame>
        <p:nvGraphicFramePr>
          <p:cNvPr id="85000" name="Object 8"/>
          <p:cNvGraphicFramePr>
            <a:graphicFrameLocks noChangeAspect="1"/>
          </p:cNvGraphicFramePr>
          <p:nvPr>
            <p:extLst>
              <p:ext uri="{D42A27DB-BD31-4B8C-83A1-F6EECF244321}">
                <p14:modId xmlns:p14="http://schemas.microsoft.com/office/powerpoint/2010/main" val="3803866666"/>
              </p:ext>
            </p:extLst>
          </p:nvPr>
        </p:nvGraphicFramePr>
        <p:xfrm>
          <a:off x="6948488" y="3213100"/>
          <a:ext cx="1511300" cy="711200"/>
        </p:xfrm>
        <a:graphic>
          <a:graphicData uri="http://schemas.openxmlformats.org/presentationml/2006/ole">
            <mc:AlternateContent xmlns:mc="http://schemas.openxmlformats.org/markup-compatibility/2006">
              <mc:Choice xmlns:v="urn:schemas-microsoft-com:vml" Requires="v">
                <p:oleObj spid="_x0000_s3098" name="Equation" r:id="rId7" imgW="431640" imgH="203040" progId="Equation.3">
                  <p:embed/>
                </p:oleObj>
              </mc:Choice>
              <mc:Fallback>
                <p:oleObj name="Equation" r:id="rId7" imgW="43164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8" y="3213100"/>
                        <a:ext cx="1511300" cy="711200"/>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5003" name="Group 11"/>
          <p:cNvGrpSpPr>
            <a:grpSpLocks/>
          </p:cNvGrpSpPr>
          <p:nvPr/>
        </p:nvGrpSpPr>
        <p:grpSpPr bwMode="auto">
          <a:xfrm>
            <a:off x="468313" y="4149725"/>
            <a:ext cx="2592387" cy="811213"/>
            <a:chOff x="295" y="2614"/>
            <a:chExt cx="1633" cy="511"/>
          </a:xfrm>
        </p:grpSpPr>
        <p:sp>
          <p:nvSpPr>
            <p:cNvPr id="85001" name="Text Box 9"/>
            <p:cNvSpPr txBox="1">
              <a:spLocks noChangeArrowheads="1"/>
            </p:cNvSpPr>
            <p:nvPr/>
          </p:nvSpPr>
          <p:spPr bwMode="auto">
            <a:xfrm>
              <a:off x="295" y="2750"/>
              <a:ext cx="16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a:latin typeface="Times New Roman" panose="02020603050405020304" pitchFamily="18" charset="0"/>
                  <a:cs typeface="Times New Roman" panose="02020603050405020304" pitchFamily="18" charset="0"/>
                </a:rPr>
                <a:t>Substituting</a:t>
              </a:r>
              <a:r>
                <a:rPr lang="en-GB" altLang="en-US" sz="2000">
                  <a:latin typeface="Times New Roman" panose="02020603050405020304" pitchFamily="18" charset="0"/>
                  <a:cs typeface="Times New Roman" panose="02020603050405020304" pitchFamily="18" charset="0"/>
                </a:rPr>
                <a:t>  </a:t>
              </a:r>
              <a:r>
                <a:rPr lang="en-GB" altLang="en-US">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graphicFrame>
          <p:nvGraphicFramePr>
            <p:cNvPr id="85002" name="Object 10"/>
            <p:cNvGraphicFramePr>
              <a:graphicFrameLocks noChangeAspect="1"/>
            </p:cNvGraphicFramePr>
            <p:nvPr/>
          </p:nvGraphicFramePr>
          <p:xfrm>
            <a:off x="1383" y="2614"/>
            <a:ext cx="545" cy="511"/>
          </p:xfrm>
          <a:graphic>
            <a:graphicData uri="http://schemas.openxmlformats.org/presentationml/2006/ole">
              <mc:AlternateContent xmlns:mc="http://schemas.openxmlformats.org/markup-compatibility/2006">
                <mc:Choice xmlns:v="urn:schemas-microsoft-com:vml" Requires="v">
                  <p:oleObj spid="_x0000_s3099" name="Equation" r:id="rId9" imgW="419040" imgH="393480" progId="Equation.3">
                    <p:embed/>
                  </p:oleObj>
                </mc:Choice>
                <mc:Fallback>
                  <p:oleObj name="Equation" r:id="rId9" imgW="41904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3" y="2614"/>
                          <a:ext cx="545" cy="511"/>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5004" name="Text Box 12"/>
          <p:cNvSpPr txBox="1">
            <a:spLocks noChangeArrowheads="1"/>
          </p:cNvSpPr>
          <p:nvPr/>
        </p:nvSpPr>
        <p:spPr bwMode="auto">
          <a:xfrm>
            <a:off x="3348038" y="4365625"/>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a:latin typeface="Times New Roman" panose="02020603050405020304" pitchFamily="18" charset="0"/>
                <a:cs typeface="Times New Roman" panose="02020603050405020304" pitchFamily="18" charset="0"/>
              </a:rPr>
              <a:t>into E = hf</a:t>
            </a:r>
            <a:endParaRPr lang="en-US" altLang="en-US" sz="2000" b="1">
              <a:latin typeface="Times New Roman" panose="02020603050405020304" pitchFamily="18" charset="0"/>
              <a:cs typeface="Times New Roman" panose="02020603050405020304" pitchFamily="18" charset="0"/>
            </a:endParaRPr>
          </a:p>
        </p:txBody>
      </p:sp>
      <p:graphicFrame>
        <p:nvGraphicFramePr>
          <p:cNvPr id="85005" name="Object 13"/>
          <p:cNvGraphicFramePr>
            <a:graphicFrameLocks noChangeAspect="1"/>
          </p:cNvGraphicFramePr>
          <p:nvPr>
            <p:extLst>
              <p:ext uri="{D42A27DB-BD31-4B8C-83A1-F6EECF244321}">
                <p14:modId xmlns:p14="http://schemas.microsoft.com/office/powerpoint/2010/main" val="2666109120"/>
              </p:ext>
            </p:extLst>
          </p:nvPr>
        </p:nvGraphicFramePr>
        <p:xfrm>
          <a:off x="2428082" y="5157788"/>
          <a:ext cx="4862512" cy="833437"/>
        </p:xfrm>
        <a:graphic>
          <a:graphicData uri="http://schemas.openxmlformats.org/presentationml/2006/ole">
            <mc:AlternateContent xmlns:mc="http://schemas.openxmlformats.org/markup-compatibility/2006">
              <mc:Choice xmlns:v="urn:schemas-microsoft-com:vml" Requires="v">
                <p:oleObj spid="_x0000_s3100" name="Equation" r:id="rId11" imgW="2298600" imgH="393480" progId="Equation.3">
                  <p:embed/>
                </p:oleObj>
              </mc:Choice>
              <mc:Fallback>
                <p:oleObj name="Equation" r:id="rId11" imgW="2298600" imgH="393480" progId="Equation.3">
                  <p:embed/>
                  <p:pic>
                    <p:nvPicPr>
                      <p:cNvPr id="0" name=""/>
                      <p:cNvPicPr>
                        <a:picLocks noChangeAspect="1" noChangeArrowheads="1"/>
                      </p:cNvPicPr>
                      <p:nvPr/>
                    </p:nvPicPr>
                    <p:blipFill>
                      <a:blip r:embed="rId12"/>
                      <a:srcRect/>
                      <a:stretch>
                        <a:fillRect/>
                      </a:stretch>
                    </p:blipFill>
                    <p:spPr bwMode="auto">
                      <a:xfrm>
                        <a:off x="2428082" y="5157788"/>
                        <a:ext cx="4862512" cy="833437"/>
                      </a:xfrm>
                      <a:prstGeom prst="rect">
                        <a:avLst/>
                      </a:prstGeom>
                      <a:solidFill>
                        <a:srgbClr val="FFFF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0368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Error.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84998"/>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4999"/>
                                        </p:tgtEl>
                                        <p:attrNameLst>
                                          <p:attrName>style.visibility</p:attrName>
                                        </p:attrNameLst>
                                      </p:cBhvr>
                                      <p:to>
                                        <p:strVal val="visible"/>
                                      </p:to>
                                    </p:set>
                                    <p:animEffect transition="in" filter="wipe(down)">
                                      <p:cBhvr>
                                        <p:cTn id="15" dur="580">
                                          <p:stCondLst>
                                            <p:cond delay="0"/>
                                          </p:stCondLst>
                                        </p:cTn>
                                        <p:tgtEl>
                                          <p:spTgt spid="84999"/>
                                        </p:tgtEl>
                                      </p:cBhvr>
                                    </p:animEffect>
                                    <p:anim calcmode="lin" valueType="num">
                                      <p:cBhvr>
                                        <p:cTn id="16" dur="1822" tmFilter="0,0; 0.14,0.36; 0.43,0.73; 0.71,0.91; 1.0,1.0">
                                          <p:stCondLst>
                                            <p:cond delay="0"/>
                                          </p:stCondLst>
                                        </p:cTn>
                                        <p:tgtEl>
                                          <p:spTgt spid="8499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499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499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499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4999"/>
                                        </p:tgtEl>
                                        <p:attrNameLst>
                                          <p:attrName>ppt_y</p:attrName>
                                        </p:attrNameLst>
                                      </p:cBhvr>
                                      <p:tavLst>
                                        <p:tav tm="0" fmla="#ppt_y-sin(pi*$)/81">
                                          <p:val>
                                            <p:fltVal val="0"/>
                                          </p:val>
                                        </p:tav>
                                        <p:tav tm="100000">
                                          <p:val>
                                            <p:fltVal val="1"/>
                                          </p:val>
                                        </p:tav>
                                      </p:tavLst>
                                    </p:anim>
                                    <p:animScale>
                                      <p:cBhvr>
                                        <p:cTn id="21" dur="26">
                                          <p:stCondLst>
                                            <p:cond delay="650"/>
                                          </p:stCondLst>
                                        </p:cTn>
                                        <p:tgtEl>
                                          <p:spTgt spid="84999"/>
                                        </p:tgtEl>
                                      </p:cBhvr>
                                      <p:to x="100000" y="60000"/>
                                    </p:animScale>
                                    <p:animScale>
                                      <p:cBhvr>
                                        <p:cTn id="22" dur="166" decel="50000">
                                          <p:stCondLst>
                                            <p:cond delay="676"/>
                                          </p:stCondLst>
                                        </p:cTn>
                                        <p:tgtEl>
                                          <p:spTgt spid="84999"/>
                                        </p:tgtEl>
                                      </p:cBhvr>
                                      <p:to x="100000" y="100000"/>
                                    </p:animScale>
                                    <p:animScale>
                                      <p:cBhvr>
                                        <p:cTn id="23" dur="26">
                                          <p:stCondLst>
                                            <p:cond delay="1312"/>
                                          </p:stCondLst>
                                        </p:cTn>
                                        <p:tgtEl>
                                          <p:spTgt spid="84999"/>
                                        </p:tgtEl>
                                      </p:cBhvr>
                                      <p:to x="100000" y="80000"/>
                                    </p:animScale>
                                    <p:animScale>
                                      <p:cBhvr>
                                        <p:cTn id="24" dur="166" decel="50000">
                                          <p:stCondLst>
                                            <p:cond delay="1338"/>
                                          </p:stCondLst>
                                        </p:cTn>
                                        <p:tgtEl>
                                          <p:spTgt spid="84999"/>
                                        </p:tgtEl>
                                      </p:cBhvr>
                                      <p:to x="100000" y="100000"/>
                                    </p:animScale>
                                    <p:animScale>
                                      <p:cBhvr>
                                        <p:cTn id="25" dur="26">
                                          <p:stCondLst>
                                            <p:cond delay="1642"/>
                                          </p:stCondLst>
                                        </p:cTn>
                                        <p:tgtEl>
                                          <p:spTgt spid="84999"/>
                                        </p:tgtEl>
                                      </p:cBhvr>
                                      <p:to x="100000" y="90000"/>
                                    </p:animScale>
                                    <p:animScale>
                                      <p:cBhvr>
                                        <p:cTn id="26" dur="166" decel="50000">
                                          <p:stCondLst>
                                            <p:cond delay="1668"/>
                                          </p:stCondLst>
                                        </p:cTn>
                                        <p:tgtEl>
                                          <p:spTgt spid="84999"/>
                                        </p:tgtEl>
                                      </p:cBhvr>
                                      <p:to x="100000" y="100000"/>
                                    </p:animScale>
                                    <p:animScale>
                                      <p:cBhvr>
                                        <p:cTn id="27" dur="26">
                                          <p:stCondLst>
                                            <p:cond delay="1808"/>
                                          </p:stCondLst>
                                        </p:cTn>
                                        <p:tgtEl>
                                          <p:spTgt spid="84999"/>
                                        </p:tgtEl>
                                      </p:cBhvr>
                                      <p:to x="100000" y="95000"/>
                                    </p:animScale>
                                    <p:animScale>
                                      <p:cBhvr>
                                        <p:cTn id="28" dur="166" decel="50000">
                                          <p:stCondLst>
                                            <p:cond delay="1834"/>
                                          </p:stCondLst>
                                        </p:cTn>
                                        <p:tgtEl>
                                          <p:spTgt spid="84999"/>
                                        </p:tgtEl>
                                      </p:cBhvr>
                                      <p:to x="100000" y="100000"/>
                                    </p:animScale>
                                  </p:childTnLst>
                                  <p:subTnLst>
                                    <p:audio>
                                      <p:cMediaNode vol="98000">
                                        <p:cTn display="0" masterRel="sameClick">
                                          <p:stCondLst>
                                            <p:cond evt="begin" delay="0">
                                              <p:tn val="13"/>
                                            </p:cond>
                                          </p:stCondLst>
                                          <p:endCondLst>
                                            <p:cond evt="onStopAudio" delay="0">
                                              <p:tgtEl>
                                                <p:sldTgt/>
                                              </p:tgtEl>
                                            </p:cond>
                                          </p:endCondLst>
                                        </p:cTn>
                                        <p:tgtEl>
                                          <p:sndTgt r:embed="rId5" name="hb03.wav"/>
                                        </p:tgtEl>
                                      </p:cMediaNode>
                                    </p:audio>
                                  </p:subTnLst>
                                </p:cTn>
                              </p:par>
                            </p:childTnLst>
                          </p:cTn>
                        </p:par>
                        <p:par>
                          <p:cTn id="29" fill="hold" nodeType="afterGroup">
                            <p:stCondLst>
                              <p:cond delay="2000"/>
                            </p:stCondLst>
                            <p:childTnLst>
                              <p:par>
                                <p:cTn id="30" presetID="1" presetClass="entr" presetSubtype="0" fill="hold" nodeType="afterEffect">
                                  <p:stCondLst>
                                    <p:cond delay="500"/>
                                  </p:stCondLst>
                                  <p:childTnLst>
                                    <p:set>
                                      <p:cBhvr>
                                        <p:cTn id="31" dur="1" fill="hold">
                                          <p:stCondLst>
                                            <p:cond delay="0"/>
                                          </p:stCondLst>
                                        </p:cTn>
                                        <p:tgtEl>
                                          <p:spTgt spid="8500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5" name="hb03.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5003"/>
                                        </p:tgtEl>
                                        <p:attrNameLst>
                                          <p:attrName>style.visibility</p:attrName>
                                        </p:attrNameLst>
                                      </p:cBhvr>
                                      <p:to>
                                        <p:strVal val="visible"/>
                                      </p:to>
                                    </p:set>
                                    <p:anim calcmode="lin" valueType="num">
                                      <p:cBhvr additive="base">
                                        <p:cTn id="36" dur="500" fill="hold"/>
                                        <p:tgtEl>
                                          <p:spTgt spid="85003"/>
                                        </p:tgtEl>
                                        <p:attrNameLst>
                                          <p:attrName>ppt_x</p:attrName>
                                        </p:attrNameLst>
                                      </p:cBhvr>
                                      <p:tavLst>
                                        <p:tav tm="0">
                                          <p:val>
                                            <p:strVal val="#ppt_x"/>
                                          </p:val>
                                        </p:tav>
                                        <p:tav tm="100000">
                                          <p:val>
                                            <p:strVal val="#ppt_x"/>
                                          </p:val>
                                        </p:tav>
                                      </p:tavLst>
                                    </p:anim>
                                    <p:anim calcmode="lin" valueType="num">
                                      <p:cBhvr additive="base">
                                        <p:cTn id="37" dur="500" fill="hold"/>
                                        <p:tgtEl>
                                          <p:spTgt spid="8500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500"/>
                            </p:stCondLst>
                            <p:childTnLst>
                              <p:par>
                                <p:cTn id="39" presetID="1" presetClass="entr" presetSubtype="0" fill="hold" grpId="0" nodeType="afterEffect">
                                  <p:stCondLst>
                                    <p:cond delay="1000"/>
                                  </p:stCondLst>
                                  <p:childTnLst>
                                    <p:set>
                                      <p:cBhvr>
                                        <p:cTn id="40" dur="1" fill="hold">
                                          <p:stCondLst>
                                            <p:cond delay="0"/>
                                          </p:stCondLst>
                                        </p:cTn>
                                        <p:tgtEl>
                                          <p:spTgt spid="8500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2" presetClass="entr" presetSubtype="0" fill="hold" nodeType="clickEffect">
                                  <p:stCondLst>
                                    <p:cond delay="0"/>
                                  </p:stCondLst>
                                  <p:childTnLst>
                                    <p:set>
                                      <p:cBhvr>
                                        <p:cTn id="44" dur="1" fill="hold">
                                          <p:stCondLst>
                                            <p:cond delay="0"/>
                                          </p:stCondLst>
                                        </p:cTn>
                                        <p:tgtEl>
                                          <p:spTgt spid="85005"/>
                                        </p:tgtEl>
                                        <p:attrNameLst>
                                          <p:attrName>style.visibility</p:attrName>
                                        </p:attrNameLst>
                                      </p:cBhvr>
                                      <p:to>
                                        <p:strVal val="visible"/>
                                      </p:to>
                                    </p:set>
                                    <p:animScale>
                                      <p:cBhvr>
                                        <p:cTn id="45" dur="1000" decel="50000" fill="hold">
                                          <p:stCondLst>
                                            <p:cond delay="0"/>
                                          </p:stCondLst>
                                        </p:cTn>
                                        <p:tgtEl>
                                          <p:spTgt spid="850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85005"/>
                                        </p:tgtEl>
                                        <p:attrNameLst>
                                          <p:attrName>ppt_x</p:attrName>
                                          <p:attrName>ppt_y</p:attrName>
                                        </p:attrNameLst>
                                      </p:cBhvr>
                                    </p:animMotion>
                                    <p:animEffect transition="in" filter="fade">
                                      <p:cBhvr>
                                        <p:cTn id="47" dur="1000"/>
                                        <p:tgtEl>
                                          <p:spTgt spid="85005"/>
                                        </p:tgtEl>
                                      </p:cBhvr>
                                    </p:animEffect>
                                  </p:childTnLst>
                                  <p:subTnLst>
                                    <p:audio>
                                      <p:cMediaNode vol="100000">
                                        <p:cTn display="0" masterRel="sameClick">
                                          <p:stCondLst>
                                            <p:cond evt="begin" delay="0">
                                              <p:tn val="43"/>
                                            </p:cond>
                                          </p:stCondLst>
                                          <p:endCondLst>
                                            <p:cond evt="onStopAudio" delay="0">
                                              <p:tgtEl>
                                                <p:sldTgt/>
                                              </p:tgtEl>
                                            </p:cond>
                                          </p:endCondLst>
                                        </p:cTn>
                                        <p:tgtEl>
                                          <p:sndTgt r:embed="rId6"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4998" grpId="0"/>
      <p:bldP spid="84999" grpId="0"/>
      <p:bldP spid="850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1"/>
          <p:cNvSpPr>
            <a:spLocks noGrp="1"/>
          </p:cNvSpPr>
          <p:nvPr>
            <p:ph type="ftr" sz="quarter" idx="10"/>
          </p:nvPr>
        </p:nvSpPr>
        <p:spPr/>
        <p:txBody>
          <a:bodyPr/>
          <a:lstStyle/>
          <a:p>
            <a:r>
              <a:rPr lang="en-US" altLang="en-US">
                <a:latin typeface="Times New Roman" panose="02020603050405020304" pitchFamily="18" charset="0"/>
                <a:cs typeface="Times New Roman" panose="02020603050405020304" pitchFamily="18" charset="0"/>
              </a:rPr>
              <a:t>©</a:t>
            </a:r>
          </a:p>
          <a:p>
            <a:r>
              <a:rPr lang="en-GB" altLang="en-US">
                <a:latin typeface="Times New Roman" panose="02020603050405020304" pitchFamily="18" charset="0"/>
                <a:cs typeface="Times New Roman" panose="02020603050405020304" pitchFamily="18" charset="0"/>
              </a:rPr>
              <a:t>John Parkinson</a:t>
            </a:r>
            <a:endParaRPr lang="en-US" altLang="en-US">
              <a:latin typeface="Times New Roman" panose="02020603050405020304" pitchFamily="18" charset="0"/>
              <a:cs typeface="Times New Roman" panose="02020603050405020304" pitchFamily="18" charset="0"/>
            </a:endParaRPr>
          </a:p>
        </p:txBody>
      </p:sp>
      <p:sp>
        <p:nvSpPr>
          <p:cNvPr id="27" name="Slide Number Placeholder 2"/>
          <p:cNvSpPr>
            <a:spLocks noGrp="1"/>
          </p:cNvSpPr>
          <p:nvPr>
            <p:ph type="sldNum" sz="quarter" idx="11"/>
          </p:nvPr>
        </p:nvSpPr>
        <p:spPr/>
        <p:txBody>
          <a:bodyPr/>
          <a:lstStyle/>
          <a:p>
            <a:fld id="{34F010F5-B7C8-412E-866E-72C7F012F56A}" type="slidenum">
              <a:rPr lang="en-US" altLang="en-US">
                <a:latin typeface="Times New Roman" panose="02020603050405020304" pitchFamily="18" charset="0"/>
                <a:cs typeface="Times New Roman" panose="02020603050405020304" pitchFamily="18" charset="0"/>
              </a:rPr>
              <a:pPr/>
              <a:t>13</a:t>
            </a:fld>
            <a:endParaRPr lang="en-US" altLang="en-US">
              <a:latin typeface="Times New Roman" panose="02020603050405020304" pitchFamily="18" charset="0"/>
              <a:cs typeface="Times New Roman" panose="02020603050405020304" pitchFamily="18" charset="0"/>
            </a:endParaRPr>
          </a:p>
        </p:txBody>
      </p:sp>
      <p:graphicFrame>
        <p:nvGraphicFramePr>
          <p:cNvPr id="86020" name="Object 4"/>
          <p:cNvGraphicFramePr>
            <a:graphicFrameLocks noChangeAspect="1"/>
          </p:cNvGraphicFramePr>
          <p:nvPr>
            <p:extLst>
              <p:ext uri="{D42A27DB-BD31-4B8C-83A1-F6EECF244321}">
                <p14:modId xmlns:p14="http://schemas.microsoft.com/office/powerpoint/2010/main" val="2257340559"/>
              </p:ext>
            </p:extLst>
          </p:nvPr>
        </p:nvGraphicFramePr>
        <p:xfrm>
          <a:off x="250825" y="188913"/>
          <a:ext cx="3168650" cy="660400"/>
        </p:xfrm>
        <a:graphic>
          <a:graphicData uri="http://schemas.openxmlformats.org/presentationml/2006/ole">
            <mc:AlternateContent xmlns:mc="http://schemas.openxmlformats.org/markup-compatibility/2006">
              <mc:Choice xmlns:v="urn:schemas-microsoft-com:vml" Requires="v">
                <p:oleObj spid="_x0000_s4119" name="Equation" r:id="rId9" imgW="1892160" imgH="393480" progId="Equation.3">
                  <p:embed/>
                </p:oleObj>
              </mc:Choice>
              <mc:Fallback>
                <p:oleObj name="Equation" r:id="rId9" imgW="189216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188913"/>
                        <a:ext cx="3168650" cy="660400"/>
                      </a:xfrm>
                      <a:prstGeom prst="rect">
                        <a:avLst/>
                      </a:prstGeom>
                      <a:solidFill>
                        <a:srgbClr val="FFFF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6026" name="Group 10"/>
          <p:cNvGrpSpPr>
            <a:grpSpLocks/>
          </p:cNvGrpSpPr>
          <p:nvPr/>
        </p:nvGrpSpPr>
        <p:grpSpPr bwMode="auto">
          <a:xfrm>
            <a:off x="971550" y="1700213"/>
            <a:ext cx="7056438" cy="1081087"/>
            <a:chOff x="657" y="935"/>
            <a:chExt cx="4400" cy="590"/>
          </a:xfrm>
        </p:grpSpPr>
        <p:sp>
          <p:nvSpPr>
            <p:cNvPr id="86021" name="Line 5"/>
            <p:cNvSpPr>
              <a:spLocks noChangeShapeType="1"/>
            </p:cNvSpPr>
            <p:nvPr/>
          </p:nvSpPr>
          <p:spPr bwMode="auto">
            <a:xfrm>
              <a:off x="657" y="935"/>
              <a:ext cx="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86022" name="Line 6"/>
            <p:cNvSpPr>
              <a:spLocks noChangeShapeType="1"/>
            </p:cNvSpPr>
            <p:nvPr/>
          </p:nvSpPr>
          <p:spPr bwMode="auto">
            <a:xfrm>
              <a:off x="657" y="1525"/>
              <a:ext cx="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86025" name="Text Box 9"/>
            <p:cNvSpPr txBox="1">
              <a:spLocks noChangeArrowheads="1"/>
            </p:cNvSpPr>
            <p:nvPr/>
          </p:nvSpPr>
          <p:spPr bwMode="auto">
            <a:xfrm>
              <a:off x="1791" y="1071"/>
              <a:ext cx="1859"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rgbClr val="006600"/>
                  </a:solidFill>
                  <a:latin typeface="Times New Roman" panose="02020603050405020304" pitchFamily="18" charset="0"/>
                  <a:cs typeface="Times New Roman" panose="02020603050405020304" pitchFamily="18" charset="0"/>
                </a:rPr>
                <a:t>the visible spectrum</a:t>
              </a:r>
              <a:endParaRPr lang="en-US" altLang="en-US" sz="2000" b="1">
                <a:solidFill>
                  <a:srgbClr val="006600"/>
                </a:solidFill>
                <a:latin typeface="Times New Roman" panose="02020603050405020304" pitchFamily="18" charset="0"/>
                <a:cs typeface="Times New Roman" panose="02020603050405020304" pitchFamily="18" charset="0"/>
              </a:endParaRPr>
            </a:p>
          </p:txBody>
        </p:sp>
      </p:grpSp>
      <p:grpSp>
        <p:nvGrpSpPr>
          <p:cNvPr id="86029" name="Group 13"/>
          <p:cNvGrpSpPr>
            <a:grpSpLocks/>
          </p:cNvGrpSpPr>
          <p:nvPr/>
        </p:nvGrpSpPr>
        <p:grpSpPr bwMode="auto">
          <a:xfrm>
            <a:off x="7380288" y="2924175"/>
            <a:ext cx="1439862" cy="457200"/>
            <a:chOff x="4649" y="1570"/>
            <a:chExt cx="907" cy="288"/>
          </a:xfrm>
        </p:grpSpPr>
        <p:sp>
          <p:nvSpPr>
            <p:cNvPr id="86027" name="Line 11"/>
            <p:cNvSpPr>
              <a:spLocks noChangeShapeType="1"/>
            </p:cNvSpPr>
            <p:nvPr/>
          </p:nvSpPr>
          <p:spPr bwMode="auto">
            <a:xfrm>
              <a:off x="4967" y="1661"/>
              <a:ext cx="589"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86028" name="Text Box 12"/>
            <p:cNvSpPr txBox="1">
              <a:spLocks noChangeArrowheads="1"/>
            </p:cNvSpPr>
            <p:nvPr/>
          </p:nvSpPr>
          <p:spPr bwMode="auto">
            <a:xfrm>
              <a:off x="4649" y="1570"/>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l-GR" altLang="en-US" sz="2400" b="1">
                  <a:latin typeface="Times New Roman" panose="02020603050405020304" pitchFamily="18" charset="0"/>
                  <a:cs typeface="Times New Roman" panose="02020603050405020304" pitchFamily="18" charset="0"/>
                </a:rPr>
                <a:t>λ</a:t>
              </a:r>
            </a:p>
          </p:txBody>
        </p:sp>
      </p:grpSp>
      <p:grpSp>
        <p:nvGrpSpPr>
          <p:cNvPr id="86032" name="Group 16"/>
          <p:cNvGrpSpPr>
            <a:grpSpLocks/>
          </p:cNvGrpSpPr>
          <p:nvPr/>
        </p:nvGrpSpPr>
        <p:grpSpPr bwMode="auto">
          <a:xfrm>
            <a:off x="323850" y="1125538"/>
            <a:ext cx="2879725" cy="396875"/>
            <a:chOff x="476" y="663"/>
            <a:chExt cx="1814" cy="230"/>
          </a:xfrm>
        </p:grpSpPr>
        <p:sp>
          <p:nvSpPr>
            <p:cNvPr id="86030" name="Line 14"/>
            <p:cNvSpPr>
              <a:spLocks noChangeShapeType="1"/>
            </p:cNvSpPr>
            <p:nvPr/>
          </p:nvSpPr>
          <p:spPr bwMode="auto">
            <a:xfrm flipH="1">
              <a:off x="476" y="799"/>
              <a:ext cx="63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86031" name="Text Box 15"/>
            <p:cNvSpPr txBox="1">
              <a:spLocks noChangeArrowheads="1"/>
            </p:cNvSpPr>
            <p:nvPr/>
          </p:nvSpPr>
          <p:spPr bwMode="auto">
            <a:xfrm>
              <a:off x="1338" y="663"/>
              <a:ext cx="95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a:latin typeface="Times New Roman" panose="02020603050405020304" pitchFamily="18" charset="0"/>
                  <a:cs typeface="Times New Roman" panose="02020603050405020304" pitchFamily="18" charset="0"/>
                </a:rPr>
                <a:t>frequency</a:t>
              </a:r>
              <a:endParaRPr lang="en-US" altLang="en-US" sz="2000" b="1">
                <a:latin typeface="Times New Roman" panose="02020603050405020304" pitchFamily="18" charset="0"/>
                <a:cs typeface="Times New Roman" panose="02020603050405020304" pitchFamily="18" charset="0"/>
              </a:endParaRPr>
            </a:p>
          </p:txBody>
        </p:sp>
      </p:grpSp>
      <p:grpSp>
        <p:nvGrpSpPr>
          <p:cNvPr id="86034" name="Group 18"/>
          <p:cNvGrpSpPr>
            <a:grpSpLocks/>
          </p:cNvGrpSpPr>
          <p:nvPr/>
        </p:nvGrpSpPr>
        <p:grpSpPr bwMode="auto">
          <a:xfrm>
            <a:off x="1476375" y="1700213"/>
            <a:ext cx="1800225" cy="1925637"/>
            <a:chOff x="930" y="1071"/>
            <a:chExt cx="1134" cy="1213"/>
          </a:xfrm>
        </p:grpSpPr>
        <p:sp>
          <p:nvSpPr>
            <p:cNvPr id="86023" name="Line 7"/>
            <p:cNvSpPr>
              <a:spLocks noChangeShapeType="1"/>
            </p:cNvSpPr>
            <p:nvPr/>
          </p:nvSpPr>
          <p:spPr bwMode="auto">
            <a:xfrm flipH="1">
              <a:off x="1429" y="1071"/>
              <a:ext cx="0" cy="681"/>
            </a:xfrm>
            <a:prstGeom prst="line">
              <a:avLst/>
            </a:prstGeom>
            <a:noFill/>
            <a:ln w="76200">
              <a:solidFill>
                <a:srgbClr val="66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86033" name="Text Box 17"/>
            <p:cNvSpPr txBox="1">
              <a:spLocks noChangeArrowheads="1"/>
            </p:cNvSpPr>
            <p:nvPr/>
          </p:nvSpPr>
          <p:spPr bwMode="auto">
            <a:xfrm>
              <a:off x="930" y="1842"/>
              <a:ext cx="113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rgbClr val="6600FF"/>
                  </a:solidFill>
                  <a:latin typeface="Times New Roman" panose="02020603050405020304" pitchFamily="18" charset="0"/>
                  <a:cs typeface="Times New Roman" panose="02020603050405020304" pitchFamily="18" charset="0"/>
                </a:rPr>
                <a:t>violet light light 400 nm</a:t>
              </a:r>
              <a:endParaRPr lang="en-US" altLang="en-US" sz="2000" b="1">
                <a:solidFill>
                  <a:srgbClr val="6600FF"/>
                </a:solidFill>
                <a:latin typeface="Times New Roman" panose="02020603050405020304" pitchFamily="18" charset="0"/>
                <a:cs typeface="Times New Roman" panose="02020603050405020304" pitchFamily="18" charset="0"/>
              </a:endParaRPr>
            </a:p>
          </p:txBody>
        </p:sp>
      </p:grpSp>
      <p:grpSp>
        <p:nvGrpSpPr>
          <p:cNvPr id="86036" name="Group 20"/>
          <p:cNvGrpSpPr>
            <a:grpSpLocks/>
          </p:cNvGrpSpPr>
          <p:nvPr/>
        </p:nvGrpSpPr>
        <p:grpSpPr bwMode="auto">
          <a:xfrm>
            <a:off x="5724525" y="1700213"/>
            <a:ext cx="1871663" cy="1925637"/>
            <a:chOff x="3606" y="1071"/>
            <a:chExt cx="1179" cy="1213"/>
          </a:xfrm>
        </p:grpSpPr>
        <p:sp>
          <p:nvSpPr>
            <p:cNvPr id="86024" name="Line 8"/>
            <p:cNvSpPr>
              <a:spLocks noChangeShapeType="1"/>
            </p:cNvSpPr>
            <p:nvPr/>
          </p:nvSpPr>
          <p:spPr bwMode="auto">
            <a:xfrm flipH="1">
              <a:off x="3969" y="1071"/>
              <a:ext cx="0" cy="635"/>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86035" name="Rectangle 19"/>
            <p:cNvSpPr>
              <a:spLocks noChangeArrowheads="1"/>
            </p:cNvSpPr>
            <p:nvPr/>
          </p:nvSpPr>
          <p:spPr bwMode="auto">
            <a:xfrm>
              <a:off x="3606" y="1842"/>
              <a:ext cx="11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b="1">
                  <a:solidFill>
                    <a:srgbClr val="FF0000"/>
                  </a:solidFill>
                  <a:latin typeface="Times New Roman" panose="02020603050405020304" pitchFamily="18" charset="0"/>
                  <a:cs typeface="Times New Roman" panose="02020603050405020304" pitchFamily="18" charset="0"/>
                </a:rPr>
                <a:t>red light </a:t>
              </a:r>
            </a:p>
            <a:p>
              <a:r>
                <a:rPr lang="en-GB" altLang="en-US" sz="2000" b="1">
                  <a:solidFill>
                    <a:srgbClr val="FF0000"/>
                  </a:solidFill>
                  <a:latin typeface="Times New Roman" panose="02020603050405020304" pitchFamily="18" charset="0"/>
                  <a:cs typeface="Times New Roman" panose="02020603050405020304" pitchFamily="18" charset="0"/>
                </a:rPr>
                <a:t>light 700 nm</a:t>
              </a:r>
              <a:endParaRPr lang="en-US" altLang="en-US" sz="2000" b="1">
                <a:solidFill>
                  <a:srgbClr val="FF0000"/>
                </a:solidFill>
                <a:latin typeface="Times New Roman" panose="02020603050405020304" pitchFamily="18" charset="0"/>
                <a:cs typeface="Times New Roman" panose="02020603050405020304" pitchFamily="18" charset="0"/>
              </a:endParaRPr>
            </a:p>
          </p:txBody>
        </p:sp>
      </p:grpSp>
      <p:sp>
        <p:nvSpPr>
          <p:cNvPr id="86037" name="Rectangle 21"/>
          <p:cNvSpPr>
            <a:spLocks noChangeArrowheads="1"/>
          </p:cNvSpPr>
          <p:nvPr/>
        </p:nvSpPr>
        <p:spPr bwMode="auto">
          <a:xfrm>
            <a:off x="179388" y="1982788"/>
            <a:ext cx="19062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solidFill>
                  <a:srgbClr val="6600FF"/>
                </a:solidFill>
                <a:latin typeface="Times New Roman" panose="02020603050405020304" pitchFamily="18" charset="0"/>
                <a:cs typeface="Times New Roman" panose="02020603050405020304" pitchFamily="18" charset="0"/>
              </a:rPr>
              <a:t>uv light &lt; 400 nm</a:t>
            </a:r>
            <a:endParaRPr lang="en-US" altLang="en-US" b="1">
              <a:solidFill>
                <a:srgbClr val="6600FF"/>
              </a:solidFill>
              <a:latin typeface="Times New Roman" panose="02020603050405020304" pitchFamily="18" charset="0"/>
              <a:cs typeface="Times New Roman" panose="02020603050405020304" pitchFamily="18" charset="0"/>
            </a:endParaRPr>
          </a:p>
        </p:txBody>
      </p:sp>
      <p:graphicFrame>
        <p:nvGraphicFramePr>
          <p:cNvPr id="86039" name="Object 23"/>
          <p:cNvGraphicFramePr>
            <a:graphicFrameLocks noChangeAspect="1"/>
          </p:cNvGraphicFramePr>
          <p:nvPr>
            <p:extLst>
              <p:ext uri="{D42A27DB-BD31-4B8C-83A1-F6EECF244321}">
                <p14:modId xmlns:p14="http://schemas.microsoft.com/office/powerpoint/2010/main" val="1645153036"/>
              </p:ext>
            </p:extLst>
          </p:nvPr>
        </p:nvGraphicFramePr>
        <p:xfrm>
          <a:off x="-2341563" y="5013325"/>
          <a:ext cx="1584325" cy="968375"/>
        </p:xfrm>
        <a:graphic>
          <a:graphicData uri="http://schemas.openxmlformats.org/presentationml/2006/ole">
            <mc:AlternateContent xmlns:mc="http://schemas.openxmlformats.org/markup-compatibility/2006">
              <mc:Choice xmlns:v="urn:schemas-microsoft-com:vml" Requires="v">
                <p:oleObj spid="_x0000_s4120" name="CorelDRAW" r:id="rId11" imgW="2727655" imgH="2073859" progId="CorelDraw.Graphic.7">
                  <p:embed/>
                </p:oleObj>
              </mc:Choice>
              <mc:Fallback>
                <p:oleObj name="CorelDRAW" r:id="rId11" imgW="2727655" imgH="2073859" progId="CorelDraw.Graphic.7">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1563" y="5013325"/>
                        <a:ext cx="15843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40" name="Text Box 24"/>
          <p:cNvSpPr txBox="1">
            <a:spLocks noChangeArrowheads="1"/>
          </p:cNvSpPr>
          <p:nvPr/>
        </p:nvSpPr>
        <p:spPr bwMode="auto">
          <a:xfrm>
            <a:off x="2339975" y="4483100"/>
            <a:ext cx="15167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000" b="1">
                <a:solidFill>
                  <a:srgbClr val="0000FF"/>
                </a:solidFill>
                <a:latin typeface="Times New Roman" panose="02020603050405020304" pitchFamily="18" charset="0"/>
                <a:cs typeface="Times New Roman" panose="02020603050405020304" pitchFamily="18" charset="0"/>
              </a:rPr>
              <a:t>Blue photon</a:t>
            </a:r>
            <a:endParaRPr lang="en-US" altLang="en-US" sz="2000" b="1">
              <a:solidFill>
                <a:srgbClr val="0000FF"/>
              </a:solidFill>
              <a:latin typeface="Times New Roman" panose="02020603050405020304" pitchFamily="18" charset="0"/>
              <a:cs typeface="Times New Roman" panose="02020603050405020304" pitchFamily="18" charset="0"/>
            </a:endParaRPr>
          </a:p>
        </p:txBody>
      </p:sp>
      <p:graphicFrame>
        <p:nvGraphicFramePr>
          <p:cNvPr id="86041" name="Object 25"/>
          <p:cNvGraphicFramePr>
            <a:graphicFrameLocks noChangeAspect="1"/>
          </p:cNvGraphicFramePr>
          <p:nvPr>
            <p:extLst>
              <p:ext uri="{D42A27DB-BD31-4B8C-83A1-F6EECF244321}">
                <p14:modId xmlns:p14="http://schemas.microsoft.com/office/powerpoint/2010/main" val="4173053475"/>
              </p:ext>
            </p:extLst>
          </p:nvPr>
        </p:nvGraphicFramePr>
        <p:xfrm>
          <a:off x="3541713" y="6858000"/>
          <a:ext cx="850900" cy="868363"/>
        </p:xfrm>
        <a:graphic>
          <a:graphicData uri="http://schemas.openxmlformats.org/presentationml/2006/ole">
            <mc:AlternateContent xmlns:mc="http://schemas.openxmlformats.org/markup-compatibility/2006">
              <mc:Choice xmlns:v="urn:schemas-microsoft-com:vml" Requires="v">
                <p:oleObj spid="_x0000_s4121" name="CorelDRAW" r:id="rId13" imgW="2063191" imgH="2109216" progId="CorelDraw.Graphic.7">
                  <p:embed/>
                </p:oleObj>
              </mc:Choice>
              <mc:Fallback>
                <p:oleObj name="CorelDRAW" r:id="rId13" imgW="2063191" imgH="2109216" progId="CorelDraw.Graphic.7">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1713" y="6858000"/>
                        <a:ext cx="8509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42" name="Text Box 26"/>
          <p:cNvSpPr txBox="1">
            <a:spLocks noChangeArrowheads="1"/>
          </p:cNvSpPr>
          <p:nvPr/>
        </p:nvSpPr>
        <p:spPr bwMode="auto">
          <a:xfrm>
            <a:off x="6372225" y="4437063"/>
            <a:ext cx="14606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000" b="1">
                <a:solidFill>
                  <a:srgbClr val="FF0000"/>
                </a:solidFill>
                <a:latin typeface="Times New Roman" panose="02020603050405020304" pitchFamily="18" charset="0"/>
                <a:cs typeface="Times New Roman" panose="02020603050405020304" pitchFamily="18" charset="0"/>
              </a:rPr>
              <a:t>Red photon</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86043" name="Text Box 27"/>
          <p:cNvSpPr txBox="1">
            <a:spLocks noChangeArrowheads="1"/>
          </p:cNvSpPr>
          <p:nvPr/>
        </p:nvSpPr>
        <p:spPr bwMode="auto">
          <a:xfrm>
            <a:off x="2051050" y="5157788"/>
            <a:ext cx="612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a:latin typeface="Times New Roman" panose="02020603050405020304" pitchFamily="18" charset="0"/>
                <a:cs typeface="Times New Roman" panose="02020603050405020304" pitchFamily="18" charset="0"/>
              </a:rPr>
              <a:t>Which photon has the most energy ?????</a:t>
            </a:r>
            <a:endParaRPr lang="en-US" altLang="en-US" sz="2000" b="1">
              <a:latin typeface="Times New Roman" panose="02020603050405020304" pitchFamily="18" charset="0"/>
              <a:cs typeface="Times New Roman" panose="02020603050405020304" pitchFamily="18" charset="0"/>
            </a:endParaRPr>
          </a:p>
        </p:txBody>
      </p:sp>
      <p:sp>
        <p:nvSpPr>
          <p:cNvPr id="86044" name="Text Box 28"/>
          <p:cNvSpPr txBox="1">
            <a:spLocks noChangeArrowheads="1"/>
          </p:cNvSpPr>
          <p:nvPr/>
        </p:nvSpPr>
        <p:spPr bwMode="auto">
          <a:xfrm>
            <a:off x="3851275" y="5876925"/>
            <a:ext cx="2160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solidFill>
                  <a:srgbClr val="0000FF"/>
                </a:solidFill>
                <a:latin typeface="Times New Roman" panose="02020603050405020304" pitchFamily="18" charset="0"/>
                <a:cs typeface="Times New Roman" panose="02020603050405020304" pitchFamily="18" charset="0"/>
              </a:rPr>
              <a:t>BLUE !!!</a:t>
            </a:r>
            <a:endParaRPr lang="en-US" altLang="en-US" sz="32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08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Scale>
                                      <p:cBhvr>
                                        <p:cTn id="7" dur="1000" decel="50000" fill="hold">
                                          <p:stCondLst>
                                            <p:cond delay="0"/>
                                          </p:stCondLst>
                                        </p:cTn>
                                        <p:tgtEl>
                                          <p:spTgt spid="860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020"/>
                                        </p:tgtEl>
                                        <p:attrNameLst>
                                          <p:attrName>ppt_x</p:attrName>
                                          <p:attrName>ppt_y</p:attrName>
                                        </p:attrNameLst>
                                      </p:cBhvr>
                                    </p:animMotion>
                                    <p:animEffect transition="in" filter="fade">
                                      <p:cBhvr>
                                        <p:cTn id="9" dur="1000"/>
                                        <p:tgtEl>
                                          <p:spTgt spid="86020"/>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6026"/>
                                        </p:tgtEl>
                                        <p:attrNameLst>
                                          <p:attrName>style.visibility</p:attrName>
                                        </p:attrNameLst>
                                      </p:cBhvr>
                                      <p:to>
                                        <p:strVal val="visible"/>
                                      </p:to>
                                    </p:set>
                                    <p:anim calcmode="lin" valueType="num">
                                      <p:cBhvr>
                                        <p:cTn id="14" dur="500" fill="hold"/>
                                        <p:tgtEl>
                                          <p:spTgt spid="86026"/>
                                        </p:tgtEl>
                                        <p:attrNameLst>
                                          <p:attrName>ppt_w</p:attrName>
                                        </p:attrNameLst>
                                      </p:cBhvr>
                                      <p:tavLst>
                                        <p:tav tm="0">
                                          <p:val>
                                            <p:fltVal val="0"/>
                                          </p:val>
                                        </p:tav>
                                        <p:tav tm="100000">
                                          <p:val>
                                            <p:strVal val="#ppt_w"/>
                                          </p:val>
                                        </p:tav>
                                      </p:tavLst>
                                    </p:anim>
                                    <p:anim calcmode="lin" valueType="num">
                                      <p:cBhvr>
                                        <p:cTn id="15" dur="500" fill="hold"/>
                                        <p:tgtEl>
                                          <p:spTgt spid="86026"/>
                                        </p:tgtEl>
                                        <p:attrNameLst>
                                          <p:attrName>ppt_h</p:attrName>
                                        </p:attrNameLst>
                                      </p:cBhvr>
                                      <p:tavLst>
                                        <p:tav tm="0">
                                          <p:val>
                                            <p:fltVal val="0"/>
                                          </p:val>
                                        </p:tav>
                                        <p:tav tm="100000">
                                          <p:val>
                                            <p:strVal val="#ppt_h"/>
                                          </p:val>
                                        </p:tav>
                                      </p:tavLst>
                                    </p:anim>
                                    <p:animEffect transition="in" filter="fade">
                                      <p:cBhvr>
                                        <p:cTn id="16" dur="500"/>
                                        <p:tgtEl>
                                          <p:spTgt spid="86026"/>
                                        </p:tgtEl>
                                      </p:cBhvr>
                                    </p:animEffec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0"/>
                                          </p:stCondLst>
                                        </p:cTn>
                                        <p:tgtEl>
                                          <p:spTgt spid="86032"/>
                                        </p:tgtEl>
                                        <p:attrNameLst>
                                          <p:attrName>style.visibility</p:attrName>
                                        </p:attrNameLst>
                                      </p:cBhvr>
                                      <p:to>
                                        <p:strVal val="visible"/>
                                      </p:to>
                                    </p:set>
                                  </p:childTnLst>
                                  <p:subTnLst>
                                    <p:audio>
                                      <p:cMediaNode vol="100000">
                                        <p:cTn display="0" masterRel="sameClick">
                                          <p:stCondLst>
                                            <p:cond evt="begin" delay="0">
                                              <p:tn val="18"/>
                                            </p:cond>
                                          </p:stCondLst>
                                          <p:endCondLst>
                                            <p:cond evt="onStopAudio" delay="0">
                                              <p:tgtEl>
                                                <p:sldTgt/>
                                              </p:tgtEl>
                                            </p:cond>
                                          </p:endCondLst>
                                        </p:cTn>
                                        <p:tgtEl>
                                          <p:sndTgt r:embed="rId4" name="wind.wav"/>
                                        </p:tgtEl>
                                      </p:cMediaNode>
                                    </p:audio>
                                  </p:subTnLst>
                                </p:cTn>
                              </p:par>
                            </p:childTnLst>
                          </p:cTn>
                        </p:par>
                        <p:par>
                          <p:cTn id="20" fill="hold" nodeType="afterGroup">
                            <p:stCondLst>
                              <p:cond delay="500"/>
                            </p:stCondLst>
                            <p:childTnLst>
                              <p:par>
                                <p:cTn id="21" presetID="1" presetClass="entr" presetSubtype="0" fill="hold" nodeType="afterEffect">
                                  <p:stCondLst>
                                    <p:cond delay="1000"/>
                                  </p:stCondLst>
                                  <p:childTnLst>
                                    <p:set>
                                      <p:cBhvr>
                                        <p:cTn id="22" dur="1" fill="hold">
                                          <p:stCondLst>
                                            <p:cond delay="0"/>
                                          </p:stCondLst>
                                        </p:cTn>
                                        <p:tgtEl>
                                          <p:spTgt spid="86029"/>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4" name="wind.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6034"/>
                                        </p:tgtEl>
                                        <p:attrNameLst>
                                          <p:attrName>style.visibility</p:attrName>
                                        </p:attrNameLst>
                                      </p:cBhvr>
                                      <p:to>
                                        <p:strVal val="visible"/>
                                      </p:to>
                                    </p:set>
                                    <p:anim calcmode="lin" valueType="num">
                                      <p:cBhvr additive="base">
                                        <p:cTn id="27" dur="500" fill="hold"/>
                                        <p:tgtEl>
                                          <p:spTgt spid="86034"/>
                                        </p:tgtEl>
                                        <p:attrNameLst>
                                          <p:attrName>ppt_x</p:attrName>
                                        </p:attrNameLst>
                                      </p:cBhvr>
                                      <p:tavLst>
                                        <p:tav tm="0">
                                          <p:val>
                                            <p:strVal val="#ppt_x"/>
                                          </p:val>
                                        </p:tav>
                                        <p:tav tm="100000">
                                          <p:val>
                                            <p:strVal val="#ppt_x"/>
                                          </p:val>
                                        </p:tav>
                                      </p:tavLst>
                                    </p:anim>
                                    <p:anim calcmode="lin" valueType="num">
                                      <p:cBhvr additive="base">
                                        <p:cTn id="28" dur="500" fill="hold"/>
                                        <p:tgtEl>
                                          <p:spTgt spid="86034"/>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5"/>
                                            </p:cond>
                                          </p:stCondLst>
                                          <p:endCondLst>
                                            <p:cond evt="onStopAudio" delay="0">
                                              <p:tgtEl>
                                                <p:sldTgt/>
                                              </p:tgtEl>
                                            </p:cond>
                                          </p:endCondLst>
                                        </p:cTn>
                                        <p:tgtEl>
                                          <p:sndTgt r:embed="rId5" name="bomb.wav"/>
                                        </p:tgtEl>
                                      </p:cMediaNode>
                                    </p:audio>
                                  </p:subTnLst>
                                </p:cTn>
                              </p:par>
                            </p:childTnLst>
                          </p:cTn>
                        </p:par>
                        <p:par>
                          <p:cTn id="29" fill="hold" nodeType="afterGroup">
                            <p:stCondLst>
                              <p:cond delay="500"/>
                            </p:stCondLst>
                            <p:childTnLst>
                              <p:par>
                                <p:cTn id="30" presetID="2" presetClass="entr" presetSubtype="4" fill="hold" nodeType="afterEffect">
                                  <p:stCondLst>
                                    <p:cond delay="0"/>
                                  </p:stCondLst>
                                  <p:childTnLst>
                                    <p:set>
                                      <p:cBhvr>
                                        <p:cTn id="31" dur="1" fill="hold">
                                          <p:stCondLst>
                                            <p:cond delay="0"/>
                                          </p:stCondLst>
                                        </p:cTn>
                                        <p:tgtEl>
                                          <p:spTgt spid="86036"/>
                                        </p:tgtEl>
                                        <p:attrNameLst>
                                          <p:attrName>style.visibility</p:attrName>
                                        </p:attrNameLst>
                                      </p:cBhvr>
                                      <p:to>
                                        <p:strVal val="visible"/>
                                      </p:to>
                                    </p:set>
                                    <p:anim calcmode="lin" valueType="num">
                                      <p:cBhvr additive="base">
                                        <p:cTn id="32" dur="500" fill="hold"/>
                                        <p:tgtEl>
                                          <p:spTgt spid="86036"/>
                                        </p:tgtEl>
                                        <p:attrNameLst>
                                          <p:attrName>ppt_x</p:attrName>
                                        </p:attrNameLst>
                                      </p:cBhvr>
                                      <p:tavLst>
                                        <p:tav tm="0">
                                          <p:val>
                                            <p:strVal val="#ppt_x"/>
                                          </p:val>
                                        </p:tav>
                                        <p:tav tm="100000">
                                          <p:val>
                                            <p:strVal val="#ppt_x"/>
                                          </p:val>
                                        </p:tav>
                                      </p:tavLst>
                                    </p:anim>
                                    <p:anim calcmode="lin" valueType="num">
                                      <p:cBhvr additive="base">
                                        <p:cTn id="33" dur="500" fill="hold"/>
                                        <p:tgtEl>
                                          <p:spTgt spid="86036"/>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30"/>
                                            </p:cond>
                                          </p:stCondLst>
                                          <p:endCondLst>
                                            <p:cond evt="onStopAudio" delay="0">
                                              <p:tgtEl>
                                                <p:sldTgt/>
                                              </p:tgtEl>
                                            </p:cond>
                                          </p:endCondLst>
                                        </p:cTn>
                                        <p:tgtEl>
                                          <p:sndTgt r:embed="rId5" name="bomb.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603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86039"/>
                                        </p:tgtEl>
                                        <p:attrNameLst>
                                          <p:attrName>style.visibility</p:attrName>
                                        </p:attrNameLst>
                                      </p:cBhvr>
                                      <p:to>
                                        <p:strVal val="visible"/>
                                      </p:to>
                                    </p:set>
                                  </p:childTnLst>
                                </p:cTn>
                              </p:par>
                              <p:par>
                                <p:cTn id="42" presetID="56" presetClass="path" presetSubtype="0" accel="50000" decel="50000" fill="hold" nodeType="withEffect">
                                  <p:stCondLst>
                                    <p:cond delay="0"/>
                                  </p:stCondLst>
                                  <p:childTnLst>
                                    <p:animMotion origin="layout" path="M 0.16944 0.05526 L 0.38402 -0.13479 " pathEditMode="relative" rAng="0" ptsTypes="AA">
                                      <p:cBhvr>
                                        <p:cTn id="43" dur="2000" fill="hold"/>
                                        <p:tgtEl>
                                          <p:spTgt spid="86039"/>
                                        </p:tgtEl>
                                        <p:attrNameLst>
                                          <p:attrName>ppt_x</p:attrName>
                                          <p:attrName>ppt_y</p:attrName>
                                        </p:attrNameLst>
                                      </p:cBhvr>
                                      <p:rCtr x="10729" y="-9503"/>
                                    </p:animMotion>
                                  </p:childTnLst>
                                  <p:subTnLst>
                                    <p:audio>
                                      <p:cMediaNode vol="90000">
                                        <p:cTn display="0" masterRel="sameClick">
                                          <p:stCondLst>
                                            <p:cond evt="begin" delay="0">
                                              <p:tn val="42"/>
                                            </p:cond>
                                          </p:stCondLst>
                                          <p:endCondLst>
                                            <p:cond evt="onStopAudio" delay="0">
                                              <p:tgtEl>
                                                <p:sldTgt/>
                                              </p:tgtEl>
                                            </p:cond>
                                          </p:endCondLst>
                                        </p:cTn>
                                        <p:tgtEl>
                                          <p:sndTgt r:embed="rId6" name="airp-flyby1.wav"/>
                                        </p:tgtEl>
                                      </p:cMediaNode>
                                    </p:audio>
                                  </p:subTnLst>
                                </p:cTn>
                              </p:par>
                            </p:childTnLst>
                          </p:cTn>
                        </p:par>
                        <p:par>
                          <p:cTn id="44" fill="hold" nodeType="afterGroup">
                            <p:stCondLst>
                              <p:cond delay="2000"/>
                            </p:stCondLst>
                            <p:childTnLst>
                              <p:par>
                                <p:cTn id="45" presetID="1" presetClass="entr" presetSubtype="0" fill="hold" grpId="0" nodeType="afterEffect">
                                  <p:stCondLst>
                                    <p:cond delay="500"/>
                                  </p:stCondLst>
                                  <p:childTnLst>
                                    <p:set>
                                      <p:cBhvr>
                                        <p:cTn id="46" dur="1" fill="hold">
                                          <p:stCondLst>
                                            <p:cond delay="0"/>
                                          </p:stCondLst>
                                        </p:cTn>
                                        <p:tgtEl>
                                          <p:spTgt spid="8604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6041"/>
                                        </p:tgtEl>
                                        <p:attrNameLst>
                                          <p:attrName>style.visibility</p:attrName>
                                        </p:attrNameLst>
                                      </p:cBhvr>
                                      <p:to>
                                        <p:strVal val="visible"/>
                                      </p:to>
                                    </p:set>
                                  </p:childTnLst>
                                </p:cTn>
                              </p:par>
                              <p:par>
                                <p:cTn id="51" presetID="56" presetClass="path" presetSubtype="0" accel="50000" decel="50000" fill="hold" nodeType="withEffect">
                                  <p:stCondLst>
                                    <p:cond delay="0"/>
                                  </p:stCondLst>
                                  <p:childTnLst>
                                    <p:animMotion origin="layout" path="M -0.06892 -0.02104 L 0.20868 -0.4074 " pathEditMode="relative" rAng="0" ptsTypes="AA">
                                      <p:cBhvr>
                                        <p:cTn id="52" dur="2000" fill="hold"/>
                                        <p:tgtEl>
                                          <p:spTgt spid="86041"/>
                                        </p:tgtEl>
                                        <p:attrNameLst>
                                          <p:attrName>ppt_x</p:attrName>
                                          <p:attrName>ppt_y</p:attrName>
                                        </p:attrNameLst>
                                      </p:cBhvr>
                                      <p:rCtr x="13872" y="-19329"/>
                                    </p:animMotion>
                                  </p:childTnLst>
                                  <p:subTnLst>
                                    <p:audio>
                                      <p:cMediaNode vol="100000">
                                        <p:cTn display="0" masterRel="sameClick">
                                          <p:stCondLst>
                                            <p:cond evt="begin" delay="0">
                                              <p:tn val="51"/>
                                            </p:cond>
                                          </p:stCondLst>
                                          <p:endCondLst>
                                            <p:cond evt="onStopAudio" delay="0">
                                              <p:tgtEl>
                                                <p:sldTgt/>
                                              </p:tgtEl>
                                            </p:cond>
                                          </p:endCondLst>
                                        </p:cTn>
                                        <p:tgtEl>
                                          <p:sndTgt r:embed="rId6" name="airp-flyby1.wav"/>
                                        </p:tgtEl>
                                      </p:cMediaNode>
                                    </p:audio>
                                  </p:subTnLst>
                                </p:cTn>
                              </p:par>
                            </p:childTnLst>
                          </p:cTn>
                        </p:par>
                        <p:par>
                          <p:cTn id="53" fill="hold" nodeType="afterGroup">
                            <p:stCondLst>
                              <p:cond delay="2000"/>
                            </p:stCondLst>
                            <p:childTnLst>
                              <p:par>
                                <p:cTn id="54" presetID="1" presetClass="entr" presetSubtype="0" fill="hold" grpId="0" nodeType="afterEffect">
                                  <p:stCondLst>
                                    <p:cond delay="500"/>
                                  </p:stCondLst>
                                  <p:childTnLst>
                                    <p:set>
                                      <p:cBhvr>
                                        <p:cTn id="55" dur="1" fill="hold">
                                          <p:stCondLst>
                                            <p:cond delay="0"/>
                                          </p:stCondLst>
                                        </p:cTn>
                                        <p:tgtEl>
                                          <p:spTgt spid="86042"/>
                                        </p:tgtEl>
                                        <p:attrNameLst>
                                          <p:attrName>style.visibility</p:attrName>
                                        </p:attrNameLst>
                                      </p:cBhvr>
                                      <p:to>
                                        <p:strVal val="visible"/>
                                      </p:to>
                                    </p:set>
                                  </p:childTnLst>
                                </p:cTn>
                              </p:par>
                            </p:childTnLst>
                          </p:cTn>
                        </p:par>
                        <p:par>
                          <p:cTn id="56" fill="hold" nodeType="afterGroup">
                            <p:stCondLst>
                              <p:cond delay="2500"/>
                            </p:stCondLst>
                            <p:childTnLst>
                              <p:par>
                                <p:cTn id="57" presetID="2" presetClass="entr" presetSubtype="4" fill="hold" grpId="0" nodeType="afterEffect">
                                  <p:stCondLst>
                                    <p:cond delay="0"/>
                                  </p:stCondLst>
                                  <p:iterate type="wd">
                                    <p:tmPct val="10000"/>
                                  </p:iterate>
                                  <p:childTnLst>
                                    <p:set>
                                      <p:cBhvr>
                                        <p:cTn id="58" dur="1" fill="hold">
                                          <p:stCondLst>
                                            <p:cond delay="0"/>
                                          </p:stCondLst>
                                        </p:cTn>
                                        <p:tgtEl>
                                          <p:spTgt spid="86043"/>
                                        </p:tgtEl>
                                        <p:attrNameLst>
                                          <p:attrName>style.visibility</p:attrName>
                                        </p:attrNameLst>
                                      </p:cBhvr>
                                      <p:to>
                                        <p:strVal val="visible"/>
                                      </p:to>
                                    </p:set>
                                    <p:anim calcmode="lin" valueType="num">
                                      <p:cBhvr additive="base">
                                        <p:cTn id="59" dur="2000" fill="hold"/>
                                        <p:tgtEl>
                                          <p:spTgt spid="86043"/>
                                        </p:tgtEl>
                                        <p:attrNameLst>
                                          <p:attrName>ppt_x</p:attrName>
                                        </p:attrNameLst>
                                      </p:cBhvr>
                                      <p:tavLst>
                                        <p:tav tm="0">
                                          <p:val>
                                            <p:strVal val="#ppt_x"/>
                                          </p:val>
                                        </p:tav>
                                        <p:tav tm="100000">
                                          <p:val>
                                            <p:strVal val="#ppt_x"/>
                                          </p:val>
                                        </p:tav>
                                      </p:tavLst>
                                    </p:anim>
                                    <p:anim calcmode="lin" valueType="num">
                                      <p:cBhvr additive="base">
                                        <p:cTn id="60" dur="2000" fill="hold"/>
                                        <p:tgtEl>
                                          <p:spTgt spid="86043"/>
                                        </p:tgtEl>
                                        <p:attrNameLst>
                                          <p:attrName>ppt_y</p:attrName>
                                        </p:attrNameLst>
                                      </p:cBhvr>
                                      <p:tavLst>
                                        <p:tav tm="0">
                                          <p:val>
                                            <p:strVal val="1+#ppt_h/2"/>
                                          </p:val>
                                        </p:tav>
                                        <p:tav tm="100000">
                                          <p:val>
                                            <p:strVal val="#ppt_y"/>
                                          </p:val>
                                        </p:tav>
                                      </p:tavLst>
                                    </p:anim>
                                  </p:childTnLst>
                                  <p:subTnLst>
                                    <p:audio>
                                      <p:cMediaNode vol="76000">
                                        <p:cTn display="0" masterRel="sameClick">
                                          <p:stCondLst>
                                            <p:cond evt="begin" delay="0">
                                              <p:tn val="57"/>
                                            </p:cond>
                                          </p:stCondLst>
                                          <p:endCondLst>
                                            <p:cond evt="onStopAudio" delay="0">
                                              <p:tgtEl>
                                                <p:sldTgt/>
                                              </p:tgtEl>
                                            </p:cond>
                                          </p:endCondLst>
                                        </p:cTn>
                                        <p:tgtEl>
                                          <p:sndTgt r:embed="rId7" name="klaxon.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86044"/>
                                        </p:tgtEl>
                                        <p:attrNameLst>
                                          <p:attrName>style.visibility</p:attrName>
                                        </p:attrNameLst>
                                      </p:cBhvr>
                                      <p:to>
                                        <p:strVal val="visible"/>
                                      </p:to>
                                    </p:set>
                                    <p:anim calcmode="lin" valueType="num">
                                      <p:cBhvr>
                                        <p:cTn id="65" dur="1000" fill="hold"/>
                                        <p:tgtEl>
                                          <p:spTgt spid="86044"/>
                                        </p:tgtEl>
                                        <p:attrNameLst>
                                          <p:attrName>ppt_w</p:attrName>
                                        </p:attrNameLst>
                                      </p:cBhvr>
                                      <p:tavLst>
                                        <p:tav tm="0">
                                          <p:val>
                                            <p:fltVal val="0"/>
                                          </p:val>
                                        </p:tav>
                                        <p:tav tm="100000">
                                          <p:val>
                                            <p:strVal val="#ppt_w"/>
                                          </p:val>
                                        </p:tav>
                                      </p:tavLst>
                                    </p:anim>
                                    <p:anim calcmode="lin" valueType="num">
                                      <p:cBhvr>
                                        <p:cTn id="66" dur="1000" fill="hold"/>
                                        <p:tgtEl>
                                          <p:spTgt spid="86044"/>
                                        </p:tgtEl>
                                        <p:attrNameLst>
                                          <p:attrName>ppt_h</p:attrName>
                                        </p:attrNameLst>
                                      </p:cBhvr>
                                      <p:tavLst>
                                        <p:tav tm="0">
                                          <p:val>
                                            <p:fltVal val="0"/>
                                          </p:val>
                                        </p:tav>
                                        <p:tav tm="100000">
                                          <p:val>
                                            <p:strVal val="#ppt_h"/>
                                          </p:val>
                                        </p:tav>
                                      </p:tavLst>
                                    </p:anim>
                                    <p:anim calcmode="lin" valueType="num">
                                      <p:cBhvr>
                                        <p:cTn id="67" dur="1000" fill="hold"/>
                                        <p:tgtEl>
                                          <p:spTgt spid="86044"/>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86044"/>
                                        </p:tgtEl>
                                        <p:attrNameLst>
                                          <p:attrName>ppt_y</p:attrName>
                                        </p:attrNameLst>
                                      </p:cBhvr>
                                      <p:tavLst>
                                        <p:tav tm="0" fmla="#ppt_y+(sin(-2*pi*(1-$))*-#ppt_x+cos(-2*pi*(1-$))*(1-#ppt_y))*(1-$)">
                                          <p:val>
                                            <p:fltVal val="0"/>
                                          </p:val>
                                        </p:tav>
                                        <p:tav tm="100000">
                                          <p:val>
                                            <p:fltVal val="1"/>
                                          </p:val>
                                        </p:tav>
                                      </p:tavLst>
                                    </p:anim>
                                  </p:childTnLst>
                                  <p:subTnLst>
                                    <p:audio>
                                      <p:cMediaNode vol="100000">
                                        <p:cTn display="0" masterRel="sameClick">
                                          <p:stCondLst>
                                            <p:cond evt="begin" delay="0">
                                              <p:tn val="63"/>
                                            </p:cond>
                                          </p:stCondLst>
                                          <p:endCondLst>
                                            <p:cond evt="onStopAudio" delay="0">
                                              <p:tgtEl>
                                                <p:sldTgt/>
                                              </p:tgtEl>
                                            </p:cond>
                                          </p:endCondLst>
                                        </p:cTn>
                                        <p:tgtEl>
                                          <p:sndTgt r:embed="rId8" name="fanfa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7" grpId="0"/>
      <p:bldP spid="86040" grpId="0"/>
      <p:bldP spid="86042" grpId="0"/>
      <p:bldP spid="86043" grpId="0"/>
      <p:bldP spid="860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latin typeface="Times New Roman" panose="02020603050405020304" pitchFamily="18" charset="0"/>
                <a:cs typeface="Times New Roman" panose="02020603050405020304" pitchFamily="18" charset="0"/>
              </a:rPr>
              <a:t>©</a:t>
            </a:r>
          </a:p>
          <a:p>
            <a:r>
              <a:rPr lang="en-GB" altLang="en-US">
                <a:latin typeface="Times New Roman" panose="02020603050405020304" pitchFamily="18" charset="0"/>
                <a:cs typeface="Times New Roman" panose="02020603050405020304" pitchFamily="18" charset="0"/>
              </a:rPr>
              <a:t>John Parkinson</a:t>
            </a:r>
            <a:endParaRPr lang="en-US" altLang="en-US">
              <a:latin typeface="Times New Roman" panose="02020603050405020304" pitchFamily="18" charset="0"/>
              <a:cs typeface="Times New Roman" panose="02020603050405020304" pitchFamily="18" charset="0"/>
            </a:endParaRPr>
          </a:p>
        </p:txBody>
      </p:sp>
      <p:sp>
        <p:nvSpPr>
          <p:cNvPr id="8" name="Slide Number Placeholder 2"/>
          <p:cNvSpPr>
            <a:spLocks noGrp="1"/>
          </p:cNvSpPr>
          <p:nvPr>
            <p:ph type="sldNum" sz="quarter" idx="11"/>
          </p:nvPr>
        </p:nvSpPr>
        <p:spPr/>
        <p:txBody>
          <a:bodyPr/>
          <a:lstStyle/>
          <a:p>
            <a:fld id="{10357177-E6C2-4F40-AED3-67FDD86D8871}" type="slidenum">
              <a:rPr lang="en-US" altLang="en-US">
                <a:latin typeface="Times New Roman" panose="02020603050405020304" pitchFamily="18" charset="0"/>
                <a:cs typeface="Times New Roman" panose="02020603050405020304" pitchFamily="18" charset="0"/>
              </a:rPr>
              <a:pPr/>
              <a:t>14</a:t>
            </a:fld>
            <a:endParaRPr lang="en-US" altLang="en-US">
              <a:latin typeface="Times New Roman" panose="02020603050405020304" pitchFamily="18" charset="0"/>
              <a:cs typeface="Times New Roman" panose="02020603050405020304" pitchFamily="18" charset="0"/>
            </a:endParaRPr>
          </a:p>
        </p:txBody>
      </p:sp>
      <p:sp>
        <p:nvSpPr>
          <p:cNvPr id="18436" name="Rectangle 4"/>
          <p:cNvSpPr>
            <a:spLocks noChangeArrowheads="1"/>
          </p:cNvSpPr>
          <p:nvPr/>
        </p:nvSpPr>
        <p:spPr bwMode="auto">
          <a:xfrm>
            <a:off x="821635" y="206152"/>
            <a:ext cx="69300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u="sng" dirty="0">
                <a:solidFill>
                  <a:srgbClr val="FF0066"/>
                </a:solidFill>
                <a:latin typeface="Times New Roman" panose="02020603050405020304" pitchFamily="18" charset="0"/>
                <a:cs typeface="Times New Roman" panose="02020603050405020304" pitchFamily="18" charset="0"/>
              </a:rPr>
              <a:t>Quantum Theory of the Photoelectric Effect</a:t>
            </a:r>
          </a:p>
        </p:txBody>
      </p:sp>
      <p:sp>
        <p:nvSpPr>
          <p:cNvPr id="18439" name="Rectangle 7"/>
          <p:cNvSpPr>
            <a:spLocks noChangeArrowheads="1"/>
          </p:cNvSpPr>
          <p:nvPr/>
        </p:nvSpPr>
        <p:spPr bwMode="auto">
          <a:xfrm>
            <a:off x="0" y="3789363"/>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2000" dirty="0">
              <a:latin typeface="Times New Roman" panose="02020603050405020304" pitchFamily="18" charset="0"/>
              <a:cs typeface="Times New Roman" panose="02020603050405020304" pitchFamily="18" charset="0"/>
            </a:endParaRPr>
          </a:p>
          <a:p>
            <a:pPr algn="ctr"/>
            <a:r>
              <a:rPr lang="en-US" altLang="en-US" sz="2400" b="1" dirty="0">
                <a:latin typeface="Times New Roman" panose="02020603050405020304" pitchFamily="18" charset="0"/>
                <a:cs typeface="Times New Roman" panose="02020603050405020304" pitchFamily="18" charset="0"/>
              </a:rPr>
              <a:t>Because of the interaction of this electron with other atoms, it requires a certain minimum energy to escape from the surface.                               </a:t>
            </a:r>
          </a:p>
        </p:txBody>
      </p:sp>
      <p:sp>
        <p:nvSpPr>
          <p:cNvPr id="18440" name="Rectangle 8"/>
          <p:cNvSpPr>
            <a:spLocks noChangeArrowheads="1"/>
          </p:cNvSpPr>
          <p:nvPr/>
        </p:nvSpPr>
        <p:spPr bwMode="auto">
          <a:xfrm>
            <a:off x="539750" y="908050"/>
            <a:ext cx="8280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latin typeface="Times New Roman" panose="02020603050405020304" pitchFamily="18" charset="0"/>
                <a:cs typeface="Times New Roman" panose="02020603050405020304" pitchFamily="18" charset="0"/>
              </a:rPr>
              <a:t>The photons are </a:t>
            </a:r>
            <a:r>
              <a:rPr lang="en-US" altLang="en-US" sz="2800" b="1" dirty="0" smtClean="0">
                <a:latin typeface="Times New Roman" panose="02020603050405020304" pitchFamily="18" charset="0"/>
                <a:cs typeface="Times New Roman" panose="02020603050405020304" pitchFamily="18" charset="0"/>
              </a:rPr>
              <a:t>sufficient so </a:t>
            </a:r>
            <a:r>
              <a:rPr lang="en-US" altLang="en-US" sz="2800" b="1" dirty="0">
                <a:latin typeface="Times New Roman" panose="02020603050405020304" pitchFamily="18" charset="0"/>
                <a:cs typeface="Times New Roman" panose="02020603050405020304" pitchFamily="18" charset="0"/>
              </a:rPr>
              <a:t>that the whole quantum of energy [ </a:t>
            </a:r>
            <a:r>
              <a:rPr lang="en-US" altLang="en-US" sz="2800" b="1" i="1" dirty="0" err="1">
                <a:latin typeface="Times New Roman" panose="02020603050405020304" pitchFamily="18" charset="0"/>
                <a:cs typeface="Times New Roman" panose="02020603050405020304" pitchFamily="18" charset="0"/>
              </a:rPr>
              <a:t>hf</a:t>
            </a:r>
            <a:r>
              <a:rPr lang="en-US" altLang="en-US" sz="2800" b="1" i="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can be absorbed by a </a:t>
            </a:r>
            <a:r>
              <a:rPr lang="en-US" altLang="en-US" sz="2800" b="1" u="sng" dirty="0">
                <a:latin typeface="Times New Roman" panose="02020603050405020304" pitchFamily="18" charset="0"/>
                <a:cs typeface="Times New Roman" panose="02020603050405020304" pitchFamily="18" charset="0"/>
              </a:rPr>
              <a:t>single electron</a:t>
            </a:r>
            <a:r>
              <a:rPr lang="en-US" altLang="en-US" sz="2800" b="1" dirty="0">
                <a:latin typeface="Times New Roman" panose="02020603050405020304" pitchFamily="18" charset="0"/>
                <a:cs typeface="Times New Roman" panose="02020603050405020304" pitchFamily="18" charset="0"/>
              </a:rPr>
              <a:t> at one time.</a:t>
            </a:r>
          </a:p>
        </p:txBody>
      </p:sp>
      <p:sp>
        <p:nvSpPr>
          <p:cNvPr id="18441" name="Rectangle 9"/>
          <p:cNvSpPr>
            <a:spLocks noChangeArrowheads="1"/>
          </p:cNvSpPr>
          <p:nvPr/>
        </p:nvSpPr>
        <p:spPr bwMode="auto">
          <a:xfrm>
            <a:off x="0" y="2492375"/>
            <a:ext cx="91440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0000CC"/>
                </a:solidFill>
                <a:latin typeface="Times New Roman" panose="02020603050405020304" pitchFamily="18" charset="0"/>
                <a:cs typeface="Times New Roman" panose="02020603050405020304" pitchFamily="18" charset="0"/>
              </a:rPr>
              <a:t>The electron can then either</a:t>
            </a:r>
          </a:p>
          <a:p>
            <a:pPr algn="ctr"/>
            <a:r>
              <a:rPr lang="en-US" altLang="en-US" sz="2400" b="1" dirty="0">
                <a:solidFill>
                  <a:srgbClr val="0000CC"/>
                </a:solidFill>
                <a:latin typeface="Times New Roman" panose="02020603050405020304" pitchFamily="18" charset="0"/>
                <a:cs typeface="Times New Roman" panose="02020603050405020304" pitchFamily="18" charset="0"/>
              </a:rPr>
              <a:t>share its excess energy with other electrons </a:t>
            </a:r>
            <a:r>
              <a:rPr lang="en-US" altLang="en-US" sz="2400" b="1" dirty="0" smtClean="0">
                <a:solidFill>
                  <a:srgbClr val="0000CC"/>
                </a:solidFill>
                <a:latin typeface="Times New Roman" panose="02020603050405020304" pitchFamily="18" charset="0"/>
                <a:cs typeface="Times New Roman" panose="02020603050405020304" pitchFamily="18" charset="0"/>
              </a:rPr>
              <a:t>or </a:t>
            </a:r>
            <a:r>
              <a:rPr lang="en-US" altLang="en-US" sz="2400" b="1" dirty="0">
                <a:solidFill>
                  <a:srgbClr val="0000CC"/>
                </a:solidFill>
                <a:latin typeface="Times New Roman" panose="02020603050405020304" pitchFamily="18" charset="0"/>
                <a:cs typeface="Times New Roman" panose="02020603050405020304" pitchFamily="18" charset="0"/>
              </a:rPr>
              <a:t>it can use the excess energy to fly out of the metal.</a:t>
            </a:r>
            <a:r>
              <a:rPr lang="en-US" altLang="en-US" sz="2400" b="1" dirty="0">
                <a:latin typeface="Times New Roman" panose="02020603050405020304" pitchFamily="18" charset="0"/>
                <a:cs typeface="Times New Roman" panose="02020603050405020304" pitchFamily="18" charset="0"/>
              </a:rPr>
              <a:t>  </a:t>
            </a:r>
          </a:p>
        </p:txBody>
      </p:sp>
      <p:sp>
        <p:nvSpPr>
          <p:cNvPr id="18442" name="Rectangle 10"/>
          <p:cNvSpPr>
            <a:spLocks noChangeArrowheads="1"/>
          </p:cNvSpPr>
          <p:nvPr/>
        </p:nvSpPr>
        <p:spPr bwMode="auto">
          <a:xfrm>
            <a:off x="19050" y="5300663"/>
            <a:ext cx="912495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0000FF"/>
                </a:solidFill>
                <a:latin typeface="Times New Roman" panose="02020603050405020304" pitchFamily="18" charset="0"/>
                <a:cs typeface="Times New Roman" panose="02020603050405020304" pitchFamily="18" charset="0"/>
              </a:rPr>
              <a:t>The </a:t>
            </a:r>
            <a:r>
              <a:rPr lang="en-US" altLang="en-US" sz="2400" b="1" u="sng" dirty="0">
                <a:solidFill>
                  <a:srgbClr val="0000FF"/>
                </a:solidFill>
                <a:latin typeface="Times New Roman" panose="02020603050405020304" pitchFamily="18" charset="0"/>
                <a:cs typeface="Times New Roman" panose="02020603050405020304" pitchFamily="18" charset="0"/>
              </a:rPr>
              <a:t>minimum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u="sng" dirty="0">
                <a:solidFill>
                  <a:srgbClr val="0000FF"/>
                </a:solidFill>
                <a:latin typeface="Times New Roman" panose="02020603050405020304" pitchFamily="18" charset="0"/>
                <a:cs typeface="Times New Roman" panose="02020603050405020304" pitchFamily="18" charset="0"/>
              </a:rPr>
              <a:t>energy</a:t>
            </a:r>
            <a:r>
              <a:rPr lang="en-US" altLang="en-US" sz="2400" b="1" dirty="0">
                <a:solidFill>
                  <a:srgbClr val="0000FF"/>
                </a:solidFill>
                <a:latin typeface="Times New Roman" panose="02020603050405020304" pitchFamily="18" charset="0"/>
                <a:cs typeface="Times New Roman" panose="02020603050405020304" pitchFamily="18" charset="0"/>
              </a:rPr>
              <a:t> required to escape depends on the metal and is called the </a:t>
            </a:r>
            <a:r>
              <a:rPr lang="en-US" altLang="en-US" sz="2400" b="1" dirty="0">
                <a:solidFill>
                  <a:srgbClr val="FF0000"/>
                </a:solidFill>
                <a:latin typeface="Times New Roman" panose="02020603050405020304" pitchFamily="18" charset="0"/>
                <a:cs typeface="Times New Roman" panose="02020603050405020304" pitchFamily="18" charset="0"/>
              </a:rPr>
              <a:t>work function, </a:t>
            </a:r>
            <a:r>
              <a:rPr lang="el-GR" altLang="en-US" sz="2400" b="1" dirty="0">
                <a:solidFill>
                  <a:srgbClr val="FF0000"/>
                </a:solidFill>
                <a:latin typeface="Times New Roman" panose="02020603050405020304" pitchFamily="18" charset="0"/>
                <a:cs typeface="Times New Roman" panose="02020603050405020304" pitchFamily="18" charset="0"/>
              </a:rPr>
              <a:t>Φ</a:t>
            </a:r>
            <a:r>
              <a:rPr lang="en-GB" altLang="en-US" sz="2400" b="1" dirty="0">
                <a:solidFill>
                  <a:srgbClr val="FF0000"/>
                </a:solidFill>
                <a:latin typeface="Times New Roman" panose="02020603050405020304" pitchFamily="18" charset="0"/>
                <a:cs typeface="Times New Roman" panose="02020603050405020304" pitchFamily="18" charset="0"/>
              </a:rPr>
              <a:t>.</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31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additive="base">
                                        <p:cTn id="7" dur="500" fill="hold"/>
                                        <p:tgtEl>
                                          <p:spTgt spid="18440"/>
                                        </p:tgtEl>
                                        <p:attrNameLst>
                                          <p:attrName>ppt_x</p:attrName>
                                        </p:attrNameLst>
                                      </p:cBhvr>
                                      <p:tavLst>
                                        <p:tav tm="0">
                                          <p:val>
                                            <p:strVal val="1+#ppt_w/2"/>
                                          </p:val>
                                        </p:tav>
                                        <p:tav tm="100000">
                                          <p:val>
                                            <p:strVal val="#ppt_x"/>
                                          </p:val>
                                        </p:tav>
                                      </p:tavLst>
                                    </p:anim>
                                    <p:anim calcmode="lin" valueType="num">
                                      <p:cBhvr additive="base">
                                        <p:cTn id="8" dur="500" fill="hold"/>
                                        <p:tgtEl>
                                          <p:spTgt spid="18440"/>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wipe(down)">
                                      <p:cBhvr>
                                        <p:cTn id="13" dur="580">
                                          <p:stCondLst>
                                            <p:cond delay="0"/>
                                          </p:stCondLst>
                                        </p:cTn>
                                        <p:tgtEl>
                                          <p:spTgt spid="18441"/>
                                        </p:tgtEl>
                                      </p:cBhvr>
                                    </p:animEffect>
                                    <p:anim calcmode="lin" valueType="num">
                                      <p:cBhvr>
                                        <p:cTn id="14" dur="1822" tmFilter="0,0; 0.14,0.36; 0.43,0.73; 0.71,0.91; 1.0,1.0">
                                          <p:stCondLst>
                                            <p:cond delay="0"/>
                                          </p:stCondLst>
                                        </p:cTn>
                                        <p:tgtEl>
                                          <p:spTgt spid="1844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44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44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44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441"/>
                                        </p:tgtEl>
                                        <p:attrNameLst>
                                          <p:attrName>ppt_y</p:attrName>
                                        </p:attrNameLst>
                                      </p:cBhvr>
                                      <p:tavLst>
                                        <p:tav tm="0" fmla="#ppt_y-sin(pi*$)/81">
                                          <p:val>
                                            <p:fltVal val="0"/>
                                          </p:val>
                                        </p:tav>
                                        <p:tav tm="100000">
                                          <p:val>
                                            <p:fltVal val="1"/>
                                          </p:val>
                                        </p:tav>
                                      </p:tavLst>
                                    </p:anim>
                                    <p:animScale>
                                      <p:cBhvr>
                                        <p:cTn id="19" dur="26">
                                          <p:stCondLst>
                                            <p:cond delay="650"/>
                                          </p:stCondLst>
                                        </p:cTn>
                                        <p:tgtEl>
                                          <p:spTgt spid="18441"/>
                                        </p:tgtEl>
                                      </p:cBhvr>
                                      <p:to x="100000" y="60000"/>
                                    </p:animScale>
                                    <p:animScale>
                                      <p:cBhvr>
                                        <p:cTn id="20" dur="166" decel="50000">
                                          <p:stCondLst>
                                            <p:cond delay="676"/>
                                          </p:stCondLst>
                                        </p:cTn>
                                        <p:tgtEl>
                                          <p:spTgt spid="18441"/>
                                        </p:tgtEl>
                                      </p:cBhvr>
                                      <p:to x="100000" y="100000"/>
                                    </p:animScale>
                                    <p:animScale>
                                      <p:cBhvr>
                                        <p:cTn id="21" dur="26">
                                          <p:stCondLst>
                                            <p:cond delay="1312"/>
                                          </p:stCondLst>
                                        </p:cTn>
                                        <p:tgtEl>
                                          <p:spTgt spid="18441"/>
                                        </p:tgtEl>
                                      </p:cBhvr>
                                      <p:to x="100000" y="80000"/>
                                    </p:animScale>
                                    <p:animScale>
                                      <p:cBhvr>
                                        <p:cTn id="22" dur="166" decel="50000">
                                          <p:stCondLst>
                                            <p:cond delay="1338"/>
                                          </p:stCondLst>
                                        </p:cTn>
                                        <p:tgtEl>
                                          <p:spTgt spid="18441"/>
                                        </p:tgtEl>
                                      </p:cBhvr>
                                      <p:to x="100000" y="100000"/>
                                    </p:animScale>
                                    <p:animScale>
                                      <p:cBhvr>
                                        <p:cTn id="23" dur="26">
                                          <p:stCondLst>
                                            <p:cond delay="1642"/>
                                          </p:stCondLst>
                                        </p:cTn>
                                        <p:tgtEl>
                                          <p:spTgt spid="18441"/>
                                        </p:tgtEl>
                                      </p:cBhvr>
                                      <p:to x="100000" y="90000"/>
                                    </p:animScale>
                                    <p:animScale>
                                      <p:cBhvr>
                                        <p:cTn id="24" dur="166" decel="50000">
                                          <p:stCondLst>
                                            <p:cond delay="1668"/>
                                          </p:stCondLst>
                                        </p:cTn>
                                        <p:tgtEl>
                                          <p:spTgt spid="18441"/>
                                        </p:tgtEl>
                                      </p:cBhvr>
                                      <p:to x="100000" y="100000"/>
                                    </p:animScale>
                                    <p:animScale>
                                      <p:cBhvr>
                                        <p:cTn id="25" dur="26">
                                          <p:stCondLst>
                                            <p:cond delay="1808"/>
                                          </p:stCondLst>
                                        </p:cTn>
                                        <p:tgtEl>
                                          <p:spTgt spid="18441"/>
                                        </p:tgtEl>
                                      </p:cBhvr>
                                      <p:to x="100000" y="95000"/>
                                    </p:animScale>
                                    <p:animScale>
                                      <p:cBhvr>
                                        <p:cTn id="26" dur="166" decel="50000">
                                          <p:stCondLst>
                                            <p:cond delay="1834"/>
                                          </p:stCondLst>
                                        </p:cTn>
                                        <p:tgtEl>
                                          <p:spTgt spid="18441"/>
                                        </p:tgtEl>
                                      </p:cBhvr>
                                      <p:to x="100000" y="100000"/>
                                    </p:animScale>
                                  </p:childTnLst>
                                  <p:subTnLst>
                                    <p:audio>
                                      <p:cMediaNode vol="100000">
                                        <p:cTn display="0" masterRel="sameClick">
                                          <p:stCondLst>
                                            <p:cond evt="begin" delay="0">
                                              <p:tn val="11"/>
                                            </p:cond>
                                          </p:stCondLst>
                                          <p:endCondLst>
                                            <p:cond evt="onStopAudio" delay="0">
                                              <p:tgtEl>
                                                <p:sldTgt/>
                                              </p:tgtEl>
                                            </p:cond>
                                          </p:endCondLst>
                                        </p:cTn>
                                        <p:tgtEl>
                                          <p:sndTgt r:embed="rId3" name="BOING5.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iterate type="wd">
                                    <p:tmPct val="200000"/>
                                  </p:iterate>
                                  <p:childTnLst>
                                    <p:set>
                                      <p:cBhvr>
                                        <p:cTn id="30" dur="1" fill="hold">
                                          <p:stCondLst>
                                            <p:cond delay="0"/>
                                          </p:stCondLst>
                                        </p:cTn>
                                        <p:tgtEl>
                                          <p:spTgt spid="18439"/>
                                        </p:tgtEl>
                                        <p:attrNameLst>
                                          <p:attrName>style.visibility</p:attrName>
                                        </p:attrNameLst>
                                      </p:cBhvr>
                                      <p:to>
                                        <p:strVal val="visible"/>
                                      </p:to>
                                    </p:set>
                                    <p:anim calcmode="lin" valueType="num">
                                      <p:cBhvr additive="base">
                                        <p:cTn id="31" dur="500" fill="hold"/>
                                        <p:tgtEl>
                                          <p:spTgt spid="18439"/>
                                        </p:tgtEl>
                                        <p:attrNameLst>
                                          <p:attrName>ppt_x</p:attrName>
                                        </p:attrNameLst>
                                      </p:cBhvr>
                                      <p:tavLst>
                                        <p:tav tm="0">
                                          <p:val>
                                            <p:strVal val="1+#ppt_w/2"/>
                                          </p:val>
                                        </p:tav>
                                        <p:tav tm="100000">
                                          <p:val>
                                            <p:strVal val="#ppt_x"/>
                                          </p:val>
                                        </p:tav>
                                      </p:tavLst>
                                    </p:anim>
                                    <p:anim calcmode="lin" valueType="num">
                                      <p:cBhvr additive="base">
                                        <p:cTn id="32"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42"/>
                                        </p:tgtEl>
                                        <p:attrNameLst>
                                          <p:attrName>style.visibility</p:attrName>
                                        </p:attrNameLst>
                                      </p:cBhvr>
                                      <p:to>
                                        <p:strVal val="visible"/>
                                      </p:to>
                                    </p:set>
                                    <p:anim calcmode="lin" valueType="num">
                                      <p:cBhvr>
                                        <p:cTn id="37" dur="500" fill="hold"/>
                                        <p:tgtEl>
                                          <p:spTgt spid="18442"/>
                                        </p:tgtEl>
                                        <p:attrNameLst>
                                          <p:attrName>ppt_w</p:attrName>
                                        </p:attrNameLst>
                                      </p:cBhvr>
                                      <p:tavLst>
                                        <p:tav tm="0">
                                          <p:val>
                                            <p:fltVal val="0"/>
                                          </p:val>
                                        </p:tav>
                                        <p:tav tm="100000">
                                          <p:val>
                                            <p:strVal val="#ppt_w"/>
                                          </p:val>
                                        </p:tav>
                                      </p:tavLst>
                                    </p:anim>
                                    <p:anim calcmode="lin" valueType="num">
                                      <p:cBhvr>
                                        <p:cTn id="38" dur="500" fill="hold"/>
                                        <p:tgtEl>
                                          <p:spTgt spid="18442"/>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35"/>
                                            </p:cond>
                                          </p:stCondLst>
                                          <p:endCondLst>
                                            <p:cond evt="onStopAudio" delay="0">
                                              <p:tgtEl>
                                                <p:sldTgt/>
                                              </p:tgtEl>
                                            </p:cond>
                                          </p:endCondLst>
                                        </p:cTn>
                                        <p:tgtEl>
                                          <p:sndTgt r:embed="rId3" name="BOING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0" grpId="0"/>
      <p:bldP spid="18441" grpId="0" animBg="1"/>
      <p:bldP spid="184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latin typeface="Times New Roman" panose="02020603050405020304" pitchFamily="18" charset="0"/>
                <a:cs typeface="Times New Roman" panose="02020603050405020304" pitchFamily="18" charset="0"/>
              </a:rPr>
              <a:t>©</a:t>
            </a:r>
          </a:p>
          <a:p>
            <a:r>
              <a:rPr lang="en-GB" altLang="en-US">
                <a:latin typeface="Times New Roman" panose="02020603050405020304" pitchFamily="18" charset="0"/>
                <a:cs typeface="Times New Roman" panose="02020603050405020304" pitchFamily="18" charset="0"/>
              </a:rPr>
              <a:t>John Parkinson</a:t>
            </a:r>
            <a:endParaRPr lang="en-US" altLang="en-US">
              <a:latin typeface="Times New Roman" panose="02020603050405020304" pitchFamily="18" charset="0"/>
              <a:cs typeface="Times New Roman" panose="02020603050405020304" pitchFamily="18" charset="0"/>
            </a:endParaRPr>
          </a:p>
        </p:txBody>
      </p:sp>
      <p:sp>
        <p:nvSpPr>
          <p:cNvPr id="10" name="Slide Number Placeholder 2"/>
          <p:cNvSpPr>
            <a:spLocks noGrp="1"/>
          </p:cNvSpPr>
          <p:nvPr>
            <p:ph type="sldNum" sz="quarter" idx="11"/>
          </p:nvPr>
        </p:nvSpPr>
        <p:spPr/>
        <p:txBody>
          <a:bodyPr/>
          <a:lstStyle/>
          <a:p>
            <a:fld id="{3FE7224A-C836-4070-AB60-69282E19B6F5}" type="slidenum">
              <a:rPr lang="en-US" altLang="en-US">
                <a:latin typeface="Times New Roman" panose="02020603050405020304" pitchFamily="18" charset="0"/>
                <a:cs typeface="Times New Roman" panose="02020603050405020304" pitchFamily="18" charset="0"/>
              </a:rPr>
              <a:pPr/>
              <a:t>15</a:t>
            </a:fld>
            <a:endParaRPr lang="en-US" altLang="en-US">
              <a:latin typeface="Times New Roman" panose="02020603050405020304" pitchFamily="18" charset="0"/>
              <a:cs typeface="Times New Roman" panose="02020603050405020304" pitchFamily="18" charset="0"/>
            </a:endParaRPr>
          </a:p>
        </p:txBody>
      </p:sp>
      <p:sp>
        <p:nvSpPr>
          <p:cNvPr id="19460" name="Rectangle 4"/>
          <p:cNvSpPr>
            <a:spLocks noChangeArrowheads="1"/>
          </p:cNvSpPr>
          <p:nvPr/>
        </p:nvSpPr>
        <p:spPr bwMode="auto">
          <a:xfrm>
            <a:off x="0" y="0"/>
            <a:ext cx="8893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006600"/>
                </a:solidFill>
                <a:latin typeface="Times New Roman" panose="02020603050405020304" pitchFamily="18" charset="0"/>
                <a:cs typeface="Times New Roman" panose="02020603050405020304" pitchFamily="18" charset="0"/>
              </a:rPr>
              <a:t>For electron emission, the photon's energy has to be </a:t>
            </a:r>
            <a:r>
              <a:rPr lang="en-US" altLang="en-US" sz="2000" b="1">
                <a:solidFill>
                  <a:srgbClr val="FF0000"/>
                </a:solidFill>
                <a:latin typeface="Times New Roman" panose="02020603050405020304" pitchFamily="18" charset="0"/>
                <a:cs typeface="Times New Roman" panose="02020603050405020304" pitchFamily="18" charset="0"/>
              </a:rPr>
              <a:t>greater</a:t>
            </a:r>
            <a:r>
              <a:rPr lang="en-US" altLang="en-US" sz="2000" b="1">
                <a:solidFill>
                  <a:srgbClr val="006600"/>
                </a:solidFill>
                <a:latin typeface="Times New Roman" panose="02020603050405020304" pitchFamily="18" charset="0"/>
                <a:cs typeface="Times New Roman" panose="02020603050405020304" pitchFamily="18" charset="0"/>
              </a:rPr>
              <a:t> than the work function .</a:t>
            </a:r>
          </a:p>
        </p:txBody>
      </p:sp>
      <p:sp>
        <p:nvSpPr>
          <p:cNvPr id="19461" name="Rectangle 5"/>
          <p:cNvSpPr>
            <a:spLocks noChangeArrowheads="1"/>
          </p:cNvSpPr>
          <p:nvPr/>
        </p:nvSpPr>
        <p:spPr bwMode="auto">
          <a:xfrm>
            <a:off x="539750" y="692150"/>
            <a:ext cx="7559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0000FF"/>
                </a:solidFill>
                <a:latin typeface="Times New Roman" panose="02020603050405020304" pitchFamily="18" charset="0"/>
                <a:cs typeface="Times New Roman" panose="02020603050405020304" pitchFamily="18" charset="0"/>
              </a:rPr>
              <a:t>The </a:t>
            </a:r>
            <a:r>
              <a:rPr lang="en-US" altLang="en-US" sz="2000" b="1">
                <a:solidFill>
                  <a:srgbClr val="FF0000"/>
                </a:solidFill>
                <a:latin typeface="Times New Roman" panose="02020603050405020304" pitchFamily="18" charset="0"/>
                <a:cs typeface="Times New Roman" panose="02020603050405020304" pitchFamily="18" charset="0"/>
              </a:rPr>
              <a:t>maximum </a:t>
            </a:r>
            <a:r>
              <a:rPr lang="en-US" altLang="en-US" sz="2000" b="1">
                <a:solidFill>
                  <a:srgbClr val="0000FF"/>
                </a:solidFill>
                <a:latin typeface="Times New Roman" panose="02020603050405020304" pitchFamily="18" charset="0"/>
                <a:cs typeface="Times New Roman" panose="02020603050405020304" pitchFamily="18" charset="0"/>
              </a:rPr>
              <a:t>kinetic energy the released electron can have is given by:  </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19462" name="Text Box 6"/>
          <p:cNvSpPr txBox="1">
            <a:spLocks noChangeArrowheads="1"/>
          </p:cNvSpPr>
          <p:nvPr/>
        </p:nvSpPr>
        <p:spPr bwMode="auto">
          <a:xfrm>
            <a:off x="3419475" y="2060575"/>
            <a:ext cx="2087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FF0000"/>
                </a:solidFill>
                <a:latin typeface="Times New Roman" panose="02020603050405020304" pitchFamily="18" charset="0"/>
                <a:cs typeface="Times New Roman" panose="02020603050405020304" pitchFamily="18" charset="0"/>
              </a:rPr>
              <a:t>E</a:t>
            </a:r>
            <a:r>
              <a:rPr lang="en-GB" altLang="en-US" sz="2400" b="1" baseline="-25000">
                <a:solidFill>
                  <a:srgbClr val="FF0000"/>
                </a:solidFill>
                <a:latin typeface="Times New Roman" panose="02020603050405020304" pitchFamily="18" charset="0"/>
                <a:cs typeface="Times New Roman" panose="02020603050405020304" pitchFamily="18" charset="0"/>
              </a:rPr>
              <a:t>K  </a:t>
            </a:r>
            <a:r>
              <a:rPr lang="en-GB" altLang="en-US" sz="2400" b="1">
                <a:solidFill>
                  <a:srgbClr val="FF0000"/>
                </a:solidFill>
                <a:latin typeface="Times New Roman" panose="02020603050405020304" pitchFamily="18" charset="0"/>
                <a:cs typeface="Times New Roman" panose="02020603050405020304" pitchFamily="18" charset="0"/>
              </a:rPr>
              <a:t>=  hf  -  </a:t>
            </a:r>
            <a:r>
              <a:rPr lang="el-GR" altLang="en-US" sz="2400" b="1">
                <a:solidFill>
                  <a:srgbClr val="FF0000"/>
                </a:solidFill>
                <a:latin typeface="Times New Roman" panose="02020603050405020304" pitchFamily="18" charset="0"/>
                <a:cs typeface="Times New Roman" panose="02020603050405020304" pitchFamily="18" charset="0"/>
              </a:rPr>
              <a:t>Φ</a:t>
            </a:r>
            <a:r>
              <a:rPr lang="en-GB" altLang="en-US" sz="2400" b="1">
                <a:solidFill>
                  <a:srgbClr val="FF0000"/>
                </a:solidFill>
                <a:latin typeface="Times New Roman" panose="02020603050405020304" pitchFamily="18" charset="0"/>
                <a:cs typeface="Times New Roman" panose="02020603050405020304" pitchFamily="18" charset="0"/>
              </a:rPr>
              <a:t> </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19463" name="Text Box 7"/>
          <p:cNvSpPr txBox="1">
            <a:spLocks noChangeArrowheads="1"/>
          </p:cNvSpPr>
          <p:nvPr/>
        </p:nvSpPr>
        <p:spPr bwMode="auto">
          <a:xfrm>
            <a:off x="250825" y="2492375"/>
            <a:ext cx="842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dirty="0">
                <a:solidFill>
                  <a:srgbClr val="0000CC"/>
                </a:solidFill>
                <a:latin typeface="Times New Roman" panose="02020603050405020304" pitchFamily="18" charset="0"/>
                <a:cs typeface="Times New Roman" panose="02020603050405020304" pitchFamily="18" charset="0"/>
              </a:rPr>
              <a:t>For every metal there is a threshold frequency, f</a:t>
            </a:r>
            <a:r>
              <a:rPr lang="en-GB" altLang="en-US" sz="2000" b="1" baseline="-25000" dirty="0">
                <a:solidFill>
                  <a:srgbClr val="0000CC"/>
                </a:solidFill>
                <a:latin typeface="Times New Roman" panose="02020603050405020304" pitchFamily="18" charset="0"/>
                <a:cs typeface="Times New Roman" panose="02020603050405020304" pitchFamily="18" charset="0"/>
              </a:rPr>
              <a:t>0</a:t>
            </a:r>
            <a:r>
              <a:rPr lang="en-GB" altLang="en-US" sz="2000" b="1" dirty="0">
                <a:solidFill>
                  <a:srgbClr val="0000CC"/>
                </a:solidFill>
                <a:latin typeface="Times New Roman" panose="02020603050405020304" pitchFamily="18" charset="0"/>
                <a:cs typeface="Times New Roman" panose="02020603050405020304" pitchFamily="18" charset="0"/>
              </a:rPr>
              <a:t>, where  hf</a:t>
            </a:r>
            <a:r>
              <a:rPr lang="en-GB" altLang="en-US" sz="2000" b="1" baseline="-25000" dirty="0">
                <a:solidFill>
                  <a:srgbClr val="0000CC"/>
                </a:solidFill>
                <a:latin typeface="Times New Roman" panose="02020603050405020304" pitchFamily="18" charset="0"/>
                <a:cs typeface="Times New Roman" panose="02020603050405020304" pitchFamily="18" charset="0"/>
              </a:rPr>
              <a:t>0  </a:t>
            </a:r>
            <a:r>
              <a:rPr lang="en-GB" altLang="en-US" sz="2000" b="1" dirty="0">
                <a:solidFill>
                  <a:srgbClr val="0000CC"/>
                </a:solidFill>
                <a:latin typeface="Times New Roman" panose="02020603050405020304" pitchFamily="18" charset="0"/>
                <a:cs typeface="Times New Roman" panose="02020603050405020304" pitchFamily="18" charset="0"/>
              </a:rPr>
              <a:t>= </a:t>
            </a:r>
            <a:r>
              <a:rPr lang="el-GR" altLang="en-US" sz="2000" b="1" dirty="0">
                <a:solidFill>
                  <a:srgbClr val="0000CC"/>
                </a:solidFill>
                <a:latin typeface="Times New Roman" panose="02020603050405020304" pitchFamily="18" charset="0"/>
                <a:cs typeface="Times New Roman" panose="02020603050405020304" pitchFamily="18" charset="0"/>
              </a:rPr>
              <a:t>Φ</a:t>
            </a:r>
            <a:r>
              <a:rPr lang="en-GB" altLang="en-US" sz="2000" b="1" dirty="0">
                <a:solidFill>
                  <a:srgbClr val="0000CC"/>
                </a:solidFill>
                <a:latin typeface="Times New Roman" panose="02020603050405020304" pitchFamily="18" charset="0"/>
                <a:cs typeface="Times New Roman" panose="02020603050405020304" pitchFamily="18" charset="0"/>
              </a:rPr>
              <a:t> ,</a:t>
            </a:r>
          </a:p>
          <a:p>
            <a:pPr algn="ctr"/>
            <a:r>
              <a:rPr lang="en-GB" altLang="en-US" sz="2000" b="1" dirty="0">
                <a:solidFill>
                  <a:srgbClr val="0000CC"/>
                </a:solidFill>
                <a:latin typeface="Times New Roman" panose="02020603050405020304" pitchFamily="18" charset="0"/>
                <a:cs typeface="Times New Roman" panose="02020603050405020304" pitchFamily="18" charset="0"/>
              </a:rPr>
              <a:t>that gives the  photon enough energy to produce photoemission.</a:t>
            </a:r>
            <a:endParaRPr lang="en-US" altLang="en-US" sz="2000" b="1" dirty="0">
              <a:solidFill>
                <a:srgbClr val="0000CC"/>
              </a:solidFill>
              <a:latin typeface="Times New Roman" panose="02020603050405020304" pitchFamily="18" charset="0"/>
              <a:cs typeface="Times New Roman" panose="02020603050405020304" pitchFamily="18" charset="0"/>
            </a:endParaRPr>
          </a:p>
        </p:txBody>
      </p:sp>
      <p:sp>
        <p:nvSpPr>
          <p:cNvPr id="19464" name="Rectangle 8"/>
          <p:cNvSpPr>
            <a:spLocks noChangeArrowheads="1"/>
          </p:cNvSpPr>
          <p:nvPr/>
        </p:nvSpPr>
        <p:spPr bwMode="auto">
          <a:xfrm>
            <a:off x="1042988" y="5373688"/>
            <a:ext cx="75612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b="1">
                <a:solidFill>
                  <a:srgbClr val="006600"/>
                </a:solidFill>
                <a:latin typeface="Times New Roman" panose="02020603050405020304" pitchFamily="18" charset="0"/>
                <a:cs typeface="Times New Roman" panose="02020603050405020304" pitchFamily="18" charset="0"/>
              </a:rPr>
              <a:t>It follows that the photo electric current is proportional to the intensity of the radiation provided the frequency of radiation is above threshold frequency.</a:t>
            </a:r>
          </a:p>
        </p:txBody>
      </p:sp>
      <p:sp>
        <p:nvSpPr>
          <p:cNvPr id="19465" name="Rectangle 9"/>
          <p:cNvSpPr>
            <a:spLocks noChangeArrowheads="1"/>
          </p:cNvSpPr>
          <p:nvPr/>
        </p:nvSpPr>
        <p:spPr bwMode="auto">
          <a:xfrm>
            <a:off x="1403350" y="3284538"/>
            <a:ext cx="6538913" cy="193899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latin typeface="Times New Roman" panose="02020603050405020304" pitchFamily="18" charset="0"/>
                <a:cs typeface="Times New Roman" panose="02020603050405020304" pitchFamily="18" charset="0"/>
              </a:rPr>
              <a:t>The number of photoelectrons emerging from the metal surface per unit time is proportional to the number of photons striking the surface that in turn depends on the intensity of the incident radiation</a:t>
            </a:r>
          </a:p>
        </p:txBody>
      </p:sp>
      <p:sp>
        <p:nvSpPr>
          <p:cNvPr id="19467" name="Rectangle 11"/>
          <p:cNvSpPr>
            <a:spLocks noChangeArrowheads="1"/>
          </p:cNvSpPr>
          <p:nvPr/>
        </p:nvSpPr>
        <p:spPr bwMode="auto">
          <a:xfrm>
            <a:off x="2268538" y="1458913"/>
            <a:ext cx="46025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FF0000"/>
                </a:solidFill>
                <a:latin typeface="Times New Roman" panose="02020603050405020304" pitchFamily="18" charset="0"/>
                <a:cs typeface="Times New Roman" panose="02020603050405020304" pitchFamily="18" charset="0"/>
              </a:rPr>
              <a:t>E</a:t>
            </a:r>
            <a:r>
              <a:rPr lang="en-US" altLang="en-US" sz="2000" b="1" baseline="-25000">
                <a:solidFill>
                  <a:srgbClr val="FF0000"/>
                </a:solidFill>
                <a:latin typeface="Times New Roman" panose="02020603050405020304" pitchFamily="18" charset="0"/>
                <a:cs typeface="Times New Roman" panose="02020603050405020304" pitchFamily="18" charset="0"/>
              </a:rPr>
              <a:t>K</a:t>
            </a:r>
            <a:r>
              <a:rPr lang="en-US" altLang="en-US" sz="2000" b="1">
                <a:solidFill>
                  <a:srgbClr val="FF0000"/>
                </a:solidFill>
                <a:latin typeface="Times New Roman" panose="02020603050405020304" pitchFamily="18" charset="0"/>
                <a:cs typeface="Times New Roman" panose="02020603050405020304" pitchFamily="18" charset="0"/>
              </a:rPr>
              <a:t> = photon energy – the work function</a:t>
            </a:r>
            <a:r>
              <a:rPr lang="en-US" altLang="en-US"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645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19460"/>
                                        </p:tgtEl>
                                        <p:attrNameLst>
                                          <p:attrName>style.visibility</p:attrName>
                                        </p:attrNameLst>
                                      </p:cBhvr>
                                      <p:to>
                                        <p:strVal val="visible"/>
                                      </p:to>
                                    </p:set>
                                  </p:childTnLst>
                                  <p:subTnLst>
                                    <p:audio>
                                      <p:cMediaNode vol="67000">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1946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irp-flyby1.wav"/>
                                        </p:tgtEl>
                                      </p:cMediaNode>
                                    </p:audio>
                                  </p:subTnLst>
                                </p:cTn>
                              </p:par>
                            </p:childTnLst>
                          </p:cTn>
                        </p:par>
                        <p:par>
                          <p:cTn id="11" fill="hold" nodeType="afterGroup">
                            <p:stCondLst>
                              <p:cond delay="1301"/>
                            </p:stCondLst>
                            <p:childTnLst>
                              <p:par>
                                <p:cTn id="12" presetID="1" presetClass="entr" presetSubtype="0" fill="hold" grpId="0" nodeType="afterEffect">
                                  <p:stCondLst>
                                    <p:cond delay="500"/>
                                  </p:stCondLst>
                                  <p:childTnLst>
                                    <p:set>
                                      <p:cBhvr>
                                        <p:cTn id="13" dur="1" fill="hold">
                                          <p:stCondLst>
                                            <p:cond delay="0"/>
                                          </p:stCondLst>
                                        </p:cTn>
                                        <p:tgtEl>
                                          <p:spTgt spid="19467"/>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airp-flyby1.wav"/>
                                        </p:tgtEl>
                                      </p:cMediaNode>
                                    </p:audio>
                                  </p:subTnLst>
                                </p:cTn>
                              </p:par>
                            </p:childTnLst>
                          </p:cTn>
                        </p:par>
                        <p:par>
                          <p:cTn id="14" fill="hold" nodeType="afterGroup">
                            <p:stCondLst>
                              <p:cond delay="1801"/>
                            </p:stCondLst>
                            <p:childTnLst>
                              <p:par>
                                <p:cTn id="15" presetID="1" presetClass="entr" presetSubtype="0" fill="hold" nodeType="afterEffect">
                                  <p:stCondLst>
                                    <p:cond delay="1500"/>
                                  </p:stCondLst>
                                  <p:iterate type="lt">
                                    <p:tmAbs val="500"/>
                                  </p:iterate>
                                  <p:childTnLst>
                                    <p:set>
                                      <p:cBhvr>
                                        <p:cTn id="16" dur="1" fill="hold">
                                          <p:stCondLst>
                                            <p:cond delay="0"/>
                                          </p:stCondLst>
                                        </p:cTn>
                                        <p:tgtEl>
                                          <p:spTgt spid="19462">
                                            <p:txEl>
                                              <p:pRg st="0" end="0"/>
                                            </p:txEl>
                                          </p:spTgt>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irp-flyby1.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iterate type="wd">
                                    <p:tmPct val="10000"/>
                                  </p:iterate>
                                  <p:childTnLst>
                                    <p:set>
                                      <p:cBhvr>
                                        <p:cTn id="24" dur="1" fill="hold">
                                          <p:stCondLst>
                                            <p:cond delay="0"/>
                                          </p:stCondLst>
                                        </p:cTn>
                                        <p:tgtEl>
                                          <p:spTgt spid="19465"/>
                                        </p:tgtEl>
                                        <p:attrNameLst>
                                          <p:attrName>style.visibility</p:attrName>
                                        </p:attrNameLst>
                                      </p:cBhvr>
                                      <p:to>
                                        <p:strVal val="visible"/>
                                      </p:to>
                                    </p:set>
                                    <p:anim calcmode="lin" valueType="num">
                                      <p:cBhvr>
                                        <p:cTn id="25" dur="500" fill="hold"/>
                                        <p:tgtEl>
                                          <p:spTgt spid="19465"/>
                                        </p:tgtEl>
                                        <p:attrNameLst>
                                          <p:attrName>ppt_w</p:attrName>
                                        </p:attrNameLst>
                                      </p:cBhvr>
                                      <p:tavLst>
                                        <p:tav tm="0">
                                          <p:val>
                                            <p:fltVal val="0"/>
                                          </p:val>
                                        </p:tav>
                                        <p:tav tm="100000">
                                          <p:val>
                                            <p:strVal val="#ppt_w"/>
                                          </p:val>
                                        </p:tav>
                                      </p:tavLst>
                                    </p:anim>
                                    <p:anim calcmode="lin" valueType="num">
                                      <p:cBhvr>
                                        <p:cTn id="26" dur="500" fill="hold"/>
                                        <p:tgtEl>
                                          <p:spTgt spid="194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4" name="explod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type="wd">
                                    <p:tmAbs val="500"/>
                                  </p:iterate>
                                  <p:childTnLst>
                                    <p:set>
                                      <p:cBhvr>
                                        <p:cTn id="30"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3" grpId="0"/>
      <p:bldP spid="19464" grpId="0"/>
      <p:bldP spid="19465" grpId="0" animBg="1"/>
      <p:bldP spid="194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2491408"/>
            <a:ext cx="4038600" cy="3833191"/>
          </a:xfrm>
        </p:spPr>
        <p:txBody>
          <a:bodyPr>
            <a:normAutofit fontScale="92500" lnSpcReduction="10000"/>
          </a:bodyPr>
          <a:lstStyle/>
          <a:p>
            <a:pPr>
              <a:lnSpc>
                <a:spcPct val="90000"/>
              </a:lnSpc>
            </a:pPr>
            <a:endParaRPr lang="en-US" sz="2600" dirty="0">
              <a:latin typeface="Times New Roman" panose="02020603050405020304" pitchFamily="18" charset="0"/>
              <a:cs typeface="Times New Roman" panose="02020603050405020304" pitchFamily="18" charset="0"/>
            </a:endParaRPr>
          </a:p>
          <a:p>
            <a:pPr>
              <a:lnSpc>
                <a:spcPct val="90000"/>
              </a:lnSpc>
            </a:pPr>
            <a:r>
              <a:rPr lang="en-US" sz="2600" dirty="0">
                <a:latin typeface="Times New Roman" panose="02020603050405020304" pitchFamily="18" charset="0"/>
                <a:cs typeface="Times New Roman" panose="02020603050405020304" pitchFamily="18" charset="0"/>
              </a:rPr>
              <a:t>50% of Dorm Electricity </a:t>
            </a:r>
          </a:p>
          <a:p>
            <a:pPr>
              <a:lnSpc>
                <a:spcPct val="90000"/>
              </a:lnSpc>
              <a:buFont typeface="Arial" charset="0"/>
              <a:buNone/>
            </a:pPr>
            <a:r>
              <a:rPr lang="en-US" sz="2600" dirty="0">
                <a:latin typeface="Times New Roman" panose="02020603050405020304" pitchFamily="18" charset="0"/>
                <a:cs typeface="Times New Roman" panose="02020603050405020304" pitchFamily="18" charset="0"/>
              </a:rPr>
              <a:t>  * Total Cost: $1,921,330 – $3,537,151</a:t>
            </a:r>
          </a:p>
          <a:p>
            <a:pPr>
              <a:lnSpc>
                <a:spcPct val="90000"/>
              </a:lnSpc>
              <a:buFont typeface="Arial" charset="0"/>
              <a:buNone/>
            </a:pPr>
            <a:r>
              <a:rPr lang="en-US" sz="2600" dirty="0">
                <a:latin typeface="Times New Roman" panose="02020603050405020304" pitchFamily="18" charset="0"/>
                <a:cs typeface="Times New Roman" panose="02020603050405020304" pitchFamily="18" charset="0"/>
              </a:rPr>
              <a:t>  * Total Area: 40,460 – 73,436 </a:t>
            </a:r>
            <a:r>
              <a:rPr lang="en-US" sz="2600" dirty="0" err="1">
                <a:latin typeface="Times New Roman" panose="02020603050405020304" pitchFamily="18" charset="0"/>
                <a:cs typeface="Times New Roman" panose="02020603050405020304" pitchFamily="18" charset="0"/>
              </a:rPr>
              <a:t>sq</a:t>
            </a:r>
            <a:r>
              <a:rPr lang="en-US" sz="2600" dirty="0">
                <a:latin typeface="Times New Roman" panose="02020603050405020304" pitchFamily="18" charset="0"/>
                <a:cs typeface="Times New Roman" panose="02020603050405020304" pitchFamily="18" charset="0"/>
              </a:rPr>
              <a:t> m </a:t>
            </a:r>
          </a:p>
          <a:p>
            <a:pPr>
              <a:lnSpc>
                <a:spcPct val="90000"/>
              </a:lnSpc>
              <a:buFont typeface="Arial" charset="0"/>
              <a:buNone/>
            </a:pPr>
            <a:r>
              <a:rPr lang="en-US" sz="2600" dirty="0">
                <a:latin typeface="Times New Roman" panose="02020603050405020304" pitchFamily="18" charset="0"/>
                <a:cs typeface="Times New Roman" panose="02020603050405020304" pitchFamily="18" charset="0"/>
              </a:rPr>
              <a:t>  * Average Monthly Savings: $8000 </a:t>
            </a:r>
          </a:p>
          <a:p>
            <a:pPr>
              <a:lnSpc>
                <a:spcPct val="90000"/>
              </a:lnSpc>
              <a:buFont typeface="Arial" charset="0"/>
              <a:buNone/>
            </a:pPr>
            <a:r>
              <a:rPr lang="en-US" sz="2600" dirty="0">
                <a:latin typeface="Times New Roman" panose="02020603050405020304" pitchFamily="18" charset="0"/>
                <a:cs typeface="Times New Roman" panose="02020603050405020304" pitchFamily="18" charset="0"/>
              </a:rPr>
              <a:t>  * Cost Payback: 15.00 – 23.09  years</a:t>
            </a:r>
          </a:p>
        </p:txBody>
      </p:sp>
      <p:sp>
        <p:nvSpPr>
          <p:cNvPr id="6" name="Content Placeholder 5"/>
          <p:cNvSpPr>
            <a:spLocks noGrp="1"/>
          </p:cNvSpPr>
          <p:nvPr>
            <p:ph sz="half" idx="2"/>
          </p:nvPr>
        </p:nvSpPr>
        <p:spPr>
          <a:xfrm>
            <a:off x="4648200" y="2491408"/>
            <a:ext cx="4114800" cy="3833192"/>
          </a:xfrm>
        </p:spPr>
        <p:txBody>
          <a:bodyPr>
            <a:normAutofit fontScale="92500" lnSpcReduction="10000"/>
          </a:bodyPr>
          <a:lstStyle/>
          <a:p>
            <a:pPr>
              <a:lnSpc>
                <a:spcPct val="90000"/>
              </a:lnSpc>
            </a:pPr>
            <a:endParaRPr lang="en-US" sz="2600" dirty="0">
              <a:latin typeface="Times New Roman" panose="02020603050405020304" pitchFamily="18" charset="0"/>
              <a:cs typeface="Times New Roman" panose="02020603050405020304" pitchFamily="18" charset="0"/>
            </a:endParaRPr>
          </a:p>
          <a:p>
            <a:pPr>
              <a:lnSpc>
                <a:spcPct val="90000"/>
              </a:lnSpc>
            </a:pPr>
            <a:r>
              <a:rPr lang="en-US" sz="2600" dirty="0">
                <a:latin typeface="Times New Roman" panose="02020603050405020304" pitchFamily="18" charset="0"/>
                <a:cs typeface="Times New Roman" panose="02020603050405020304" pitchFamily="18" charset="0"/>
              </a:rPr>
              <a:t>100% of Dorm Electricity </a:t>
            </a:r>
          </a:p>
          <a:p>
            <a:pPr>
              <a:lnSpc>
                <a:spcPct val="90000"/>
              </a:lnSpc>
              <a:buFont typeface="Arial" charset="0"/>
              <a:buNone/>
            </a:pPr>
            <a:r>
              <a:rPr lang="en-US" sz="2600" dirty="0">
                <a:latin typeface="Times New Roman" panose="02020603050405020304" pitchFamily="18" charset="0"/>
                <a:cs typeface="Times New Roman" panose="02020603050405020304" pitchFamily="18" charset="0"/>
              </a:rPr>
              <a:t>  * Total Cost: $3,903,911 - $7,135,553 </a:t>
            </a:r>
          </a:p>
          <a:p>
            <a:pPr>
              <a:lnSpc>
                <a:spcPct val="90000"/>
              </a:lnSpc>
              <a:buFont typeface="Arial" charset="0"/>
              <a:buNone/>
            </a:pPr>
            <a:r>
              <a:rPr lang="en-US" sz="2600" dirty="0">
                <a:latin typeface="Times New Roman" panose="02020603050405020304" pitchFamily="18" charset="0"/>
                <a:cs typeface="Times New Roman" panose="02020603050405020304" pitchFamily="18" charset="0"/>
              </a:rPr>
              <a:t>  * Total Area: 80,921 – 146,873 </a:t>
            </a:r>
            <a:r>
              <a:rPr lang="en-US" sz="2600" dirty="0" err="1">
                <a:latin typeface="Times New Roman" panose="02020603050405020304" pitchFamily="18" charset="0"/>
                <a:cs typeface="Times New Roman" panose="02020603050405020304" pitchFamily="18" charset="0"/>
              </a:rPr>
              <a:t>sq</a:t>
            </a:r>
            <a:r>
              <a:rPr lang="en-US" sz="2600" dirty="0">
                <a:latin typeface="Times New Roman" panose="02020603050405020304" pitchFamily="18" charset="0"/>
                <a:cs typeface="Times New Roman" panose="02020603050405020304" pitchFamily="18" charset="0"/>
              </a:rPr>
              <a:t> m </a:t>
            </a:r>
          </a:p>
          <a:p>
            <a:pPr>
              <a:lnSpc>
                <a:spcPct val="90000"/>
              </a:lnSpc>
              <a:buFont typeface="Arial" charset="0"/>
              <a:buNone/>
            </a:pPr>
            <a:r>
              <a:rPr lang="en-US" sz="2600" dirty="0">
                <a:latin typeface="Times New Roman" panose="02020603050405020304" pitchFamily="18" charset="0"/>
                <a:cs typeface="Times New Roman" panose="02020603050405020304" pitchFamily="18" charset="0"/>
              </a:rPr>
              <a:t>  * Average Monthly Savings: $ 16,000</a:t>
            </a:r>
          </a:p>
          <a:p>
            <a:pPr>
              <a:lnSpc>
                <a:spcPct val="90000"/>
              </a:lnSpc>
              <a:buFont typeface="Arial" charset="0"/>
              <a:buNone/>
            </a:pPr>
            <a:r>
              <a:rPr lang="en-US" sz="2600" dirty="0">
                <a:latin typeface="Times New Roman" panose="02020603050405020304" pitchFamily="18" charset="0"/>
                <a:cs typeface="Times New Roman" panose="02020603050405020304" pitchFamily="18" charset="0"/>
              </a:rPr>
              <a:t>  * Cost Payback: 15.4 – 23.22 years</a:t>
            </a:r>
          </a:p>
          <a:p>
            <a:pPr>
              <a:lnSpc>
                <a:spcPct val="90000"/>
              </a:lnSpc>
              <a:buFont typeface="Arial" charset="0"/>
              <a:buNone/>
            </a:pPr>
            <a:r>
              <a:rPr lang="en-US" sz="2600" dirty="0">
                <a:latin typeface="Times New Roman" panose="02020603050405020304" pitchFamily="18" charset="0"/>
                <a:cs typeface="Times New Roman" panose="02020603050405020304" pitchFamily="18" charset="0"/>
              </a:rPr>
              <a:t>   </a:t>
            </a:r>
          </a:p>
        </p:txBody>
      </p:sp>
      <p:sp>
        <p:nvSpPr>
          <p:cNvPr id="13320" name="TextBox 8"/>
          <p:cNvSpPr txBox="1">
            <a:spLocks noChangeArrowheads="1"/>
          </p:cNvSpPr>
          <p:nvPr/>
        </p:nvSpPr>
        <p:spPr bwMode="auto">
          <a:xfrm>
            <a:off x="2209799" y="6324600"/>
            <a:ext cx="4866861" cy="369332"/>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Times New Roman" panose="02020603050405020304" pitchFamily="18" charset="0"/>
                <a:cs typeface="Times New Roman" panose="02020603050405020304" pitchFamily="18" charset="0"/>
              </a:rPr>
              <a:t>Statistics Credit goes to Cooler Planet.com</a:t>
            </a:r>
          </a:p>
        </p:txBody>
      </p:sp>
      <p:sp>
        <p:nvSpPr>
          <p:cNvPr id="2" name="Title 1"/>
          <p:cNvSpPr>
            <a:spLocks noGrp="1"/>
          </p:cNvSpPr>
          <p:nvPr>
            <p:ph type="title"/>
          </p:nvPr>
        </p:nvSpPr>
        <p:spPr>
          <a:xfrm>
            <a:off x="381000" y="1028700"/>
            <a:ext cx="8229600" cy="1143000"/>
          </a:xfrm>
        </p:spPr>
        <p:txBody>
          <a:bodyPr>
            <a:noAutofit/>
          </a:bodyPr>
          <a:lstStyle/>
          <a:p>
            <a:r>
              <a:rPr lang="en-US" sz="3200" dirty="0">
                <a:latin typeface="Times New Roman" panose="02020603050405020304" pitchFamily="18" charset="0"/>
                <a:cs typeface="Times New Roman" panose="02020603050405020304" pitchFamily="18" charset="0"/>
              </a:rPr>
              <a:t>Based on some of the leading New York electric companies and New York’s average solar irradiance of 4.47 </a:t>
            </a:r>
            <a:r>
              <a:rPr lang="en-US" sz="3200" dirty="0" smtClean="0">
                <a:latin typeface="Times New Roman" panose="02020603050405020304" pitchFamily="18" charset="0"/>
                <a:cs typeface="Times New Roman" panose="02020603050405020304" pitchFamily="18" charset="0"/>
              </a:rPr>
              <a:t>kWh/m</a:t>
            </a:r>
            <a:r>
              <a:rPr lang="en-US" sz="3200" baseline="30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per </a:t>
            </a:r>
            <a:r>
              <a:rPr lang="en-US" sz="3200" dirty="0" smtClean="0">
                <a:latin typeface="Times New Roman" panose="02020603050405020304" pitchFamily="18" charset="0"/>
                <a:cs typeface="Times New Roman" panose="02020603050405020304" pitchFamily="18" charset="0"/>
              </a:rPr>
              <a:t>day…</a:t>
            </a:r>
            <a:r>
              <a:rPr lang="en-US" sz="3200" dirty="0">
                <a:latin typeface="Times New Roman" panose="02020603050405020304" pitchFamily="18" charset="0"/>
                <a:cs typeface="Times New Roman" panose="02020603050405020304" pitchFamily="18" charset="0"/>
              </a:rPr>
              <a:t>paying $16,000 a month for </a:t>
            </a:r>
            <a:r>
              <a:rPr lang="en-US" sz="3200" dirty="0" smtClean="0">
                <a:latin typeface="Times New Roman" panose="02020603050405020304" pitchFamily="18" charset="0"/>
                <a:cs typeface="Times New Roman" panose="02020603050405020304" pitchFamily="18" charset="0"/>
              </a:rPr>
              <a:t>a dorm </a:t>
            </a:r>
            <a:r>
              <a:rPr lang="en-US" sz="3200" dirty="0">
                <a:latin typeface="Times New Roman" panose="02020603050405020304" pitchFamily="18" charset="0"/>
                <a:cs typeface="Times New Roman" panose="02020603050405020304" pitchFamily="18" charset="0"/>
              </a:rPr>
              <a:t>electricity alone.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0442"/>
            <a:ext cx="8229600" cy="1143000"/>
          </a:xfrm>
        </p:spPr>
        <p:txBody>
          <a:bodyPr>
            <a:normAutofit fontScale="90000"/>
          </a:bodyPr>
          <a:lstStyle/>
          <a:p>
            <a:pPr algn="l"/>
            <a:r>
              <a:rPr lang="en-US" sz="2700" dirty="0" smtClean="0">
                <a:latin typeface="Times New Roman" panose="02020603050405020304" pitchFamily="18" charset="0"/>
                <a:cs typeface="Times New Roman" panose="02020603050405020304" pitchFamily="18" charset="0"/>
              </a:rPr>
              <a:t>A </a:t>
            </a:r>
            <a:r>
              <a:rPr lang="en-US" sz="2700" dirty="0">
                <a:latin typeface="Times New Roman" panose="02020603050405020304" pitchFamily="18" charset="0"/>
                <a:cs typeface="Times New Roman" panose="02020603050405020304" pitchFamily="18" charset="0"/>
              </a:rPr>
              <a:t>company in California called </a:t>
            </a:r>
            <a:r>
              <a:rPr lang="en-US" sz="2700" dirty="0" err="1">
                <a:latin typeface="Times New Roman" panose="02020603050405020304" pitchFamily="18" charset="0"/>
                <a:cs typeface="Times New Roman" panose="02020603050405020304" pitchFamily="18" charset="0"/>
              </a:rPr>
              <a:t>Nanosolar</a:t>
            </a:r>
            <a:r>
              <a:rPr lang="en-US" sz="2700" dirty="0">
                <a:latin typeface="Times New Roman" panose="02020603050405020304" pitchFamily="18" charset="0"/>
                <a:cs typeface="Times New Roman" panose="02020603050405020304" pitchFamily="18" charset="0"/>
              </a:rPr>
              <a:t> (2007) has recently been mass-producing a thin film capable of producing high levels of energy from sunlight at a cost of one dollar per watt, competitive with coal. </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Compared </a:t>
            </a:r>
            <a:r>
              <a:rPr lang="en-US" sz="2700" dirty="0">
                <a:latin typeface="Times New Roman" panose="02020603050405020304" pitchFamily="18" charset="0"/>
                <a:cs typeface="Times New Roman" panose="02020603050405020304" pitchFamily="18" charset="0"/>
              </a:rPr>
              <a:t>to usual solar cells that require glass, aluminum, copper and silicon, these cells are a thin film consisting of five </a:t>
            </a:r>
            <a:r>
              <a:rPr lang="en-US" sz="2700" dirty="0" smtClean="0">
                <a:latin typeface="Times New Roman" panose="02020603050405020304" pitchFamily="18" charset="0"/>
                <a:cs typeface="Times New Roman" panose="02020603050405020304" pitchFamily="18" charset="0"/>
              </a:rPr>
              <a:t>layers.</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u="sng" dirty="0">
                <a:latin typeface="Times New Roman" panose="02020603050405020304" pitchFamily="18" charset="0"/>
                <a:cs typeface="Times New Roman" panose="02020603050405020304" pitchFamily="18" charset="0"/>
                <a:hlinkClick r:id="rId2"/>
                <a:hlinkMouseOver r:id="rId2"/>
              </a:rPr>
              <a:t>http://</a:t>
            </a:r>
            <a:r>
              <a:rPr lang="en-US" sz="2700" u="sng" dirty="0" smtClean="0">
                <a:latin typeface="Times New Roman" panose="02020603050405020304" pitchFamily="18" charset="0"/>
                <a:cs typeface="Times New Roman" panose="02020603050405020304" pitchFamily="18" charset="0"/>
                <a:hlinkClick r:id="rId2"/>
                <a:hlinkMouseOver r:id="rId2"/>
              </a:rPr>
              <a:t>www.popsci.com/popsci/flat/bown/2007/green/item_59.htm</a:t>
            </a:r>
            <a:r>
              <a:rPr lang="en-US" sz="2700" u="sng" dirty="0" smtClean="0">
                <a:latin typeface="Times New Roman" panose="02020603050405020304" pitchFamily="18" charset="0"/>
                <a:cs typeface="Times New Roman" panose="02020603050405020304" pitchFamily="18" charset="0"/>
                <a:hlinkClick r:id="rId2"/>
              </a:rPr>
              <a:t>l</a:t>
            </a:r>
            <a:r>
              <a:rPr lang="en-US" sz="2700" u="sng"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4" name="Picture 3" descr="img_122.jpg"/>
          <p:cNvPicPr>
            <a:picLocks noChangeAspect="1"/>
          </p:cNvPicPr>
          <p:nvPr/>
        </p:nvPicPr>
        <p:blipFill>
          <a:blip r:embed="rId3"/>
          <a:stretch>
            <a:fillRect/>
          </a:stretch>
        </p:blipFill>
        <p:spPr>
          <a:xfrm>
            <a:off x="5141829" y="4057483"/>
            <a:ext cx="3544971" cy="2584875"/>
          </a:xfrm>
          <a:prstGeom prst="rect">
            <a:avLst/>
          </a:prstGeom>
        </p:spPr>
      </p:pic>
      <p:pic>
        <p:nvPicPr>
          <p:cNvPr id="5" name="Picture 4" descr="img_120.jpg"/>
          <p:cNvPicPr>
            <a:picLocks noChangeAspect="1"/>
          </p:cNvPicPr>
          <p:nvPr/>
        </p:nvPicPr>
        <p:blipFill>
          <a:blip r:embed="rId4"/>
          <a:stretch>
            <a:fillRect/>
          </a:stretch>
        </p:blipFill>
        <p:spPr>
          <a:xfrm>
            <a:off x="601620" y="4049502"/>
            <a:ext cx="3555917" cy="2592856"/>
          </a:xfrm>
          <a:prstGeom prst="rect">
            <a:avLst/>
          </a:prstGeom>
        </p:spPr>
      </p:pic>
      <p:sp>
        <p:nvSpPr>
          <p:cNvPr id="6" name="Rectangle 5"/>
          <p:cNvSpPr/>
          <p:nvPr/>
        </p:nvSpPr>
        <p:spPr>
          <a:xfrm>
            <a:off x="202576" y="18942"/>
            <a:ext cx="8842101"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Future Technology: Thin Film Solar Energy</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19270"/>
            <a:ext cx="8229600" cy="64273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Future Applications</a:t>
            </a:r>
          </a:p>
        </p:txBody>
      </p:sp>
      <p:sp>
        <p:nvSpPr>
          <p:cNvPr id="3" name="Content Placeholder 2"/>
          <p:cNvSpPr>
            <a:spLocks noGrp="1"/>
          </p:cNvSpPr>
          <p:nvPr>
            <p:ph idx="1"/>
          </p:nvPr>
        </p:nvSpPr>
        <p:spPr>
          <a:xfrm>
            <a:off x="0" y="762000"/>
            <a:ext cx="3886200" cy="5638800"/>
          </a:xfrm>
        </p:spPr>
        <p:txBody>
          <a:bodyPr>
            <a:normAutofit/>
          </a:bodyPr>
          <a:lstStyle/>
          <a:p>
            <a:pPr>
              <a:lnSpc>
                <a:spcPct val="80000"/>
              </a:lnSpc>
            </a:pPr>
            <a:r>
              <a:rPr lang="en-US" sz="2400" dirty="0">
                <a:latin typeface="Times New Roman" panose="02020603050405020304" pitchFamily="18" charset="0"/>
                <a:cs typeface="Times New Roman" panose="02020603050405020304" pitchFamily="18" charset="0"/>
              </a:rPr>
              <a:t>Constant trend of increasing efficiencies across all forms of solar cells </a:t>
            </a:r>
          </a:p>
          <a:p>
            <a:pPr>
              <a:lnSpc>
                <a:spcPct val="80000"/>
              </a:lnSpc>
            </a:pPr>
            <a:r>
              <a:rPr lang="en-US" sz="2400" dirty="0">
                <a:latin typeface="Times New Roman" panose="02020603050405020304" pitchFamily="18" charset="0"/>
                <a:cs typeface="Times New Roman" panose="02020603050405020304" pitchFamily="18" charset="0"/>
              </a:rPr>
              <a:t>Inventive methods currently being considered include </a:t>
            </a:r>
          </a:p>
          <a:p>
            <a:pPr>
              <a:lnSpc>
                <a:spcPct val="80000"/>
              </a:lnSpc>
              <a:buFont typeface="Arial" charset="0"/>
              <a:buNone/>
            </a:pPr>
            <a:r>
              <a:rPr lang="en-US" sz="2400" dirty="0">
                <a:latin typeface="Times New Roman" panose="02020603050405020304" pitchFamily="18" charset="0"/>
                <a:cs typeface="Times New Roman" panose="02020603050405020304" pitchFamily="18" charset="0"/>
              </a:rPr>
              <a:t>   *solar panels on  </a:t>
            </a:r>
            <a:r>
              <a:rPr lang="en-US" sz="2400" dirty="0" err="1" smtClean="0">
                <a:latin typeface="Times New Roman" panose="02020603050405020304" pitchFamily="18" charset="0"/>
                <a:cs typeface="Times New Roman" panose="02020603050405020304" pitchFamily="18" charset="0"/>
              </a:rPr>
              <a:t>satelites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which beam the energy back to earth in the form of microwaves </a:t>
            </a:r>
          </a:p>
          <a:p>
            <a:pPr>
              <a:lnSpc>
                <a:spcPct val="80000"/>
              </a:lnSpc>
              <a:buFont typeface="Arial" charset="0"/>
              <a:buNone/>
            </a:pPr>
            <a:r>
              <a:rPr lang="en-US" sz="2400" dirty="0">
                <a:latin typeface="Times New Roman" panose="02020603050405020304" pitchFamily="18" charset="0"/>
                <a:cs typeface="Times New Roman" panose="02020603050405020304" pitchFamily="18" charset="0"/>
              </a:rPr>
              <a:t>   *desert spanning solar farms </a:t>
            </a:r>
          </a:p>
          <a:p>
            <a:pPr>
              <a:lnSpc>
                <a:spcPct val="80000"/>
              </a:lnSpc>
              <a:buFont typeface="Arial" charset="0"/>
              <a:buNone/>
            </a:pPr>
            <a:r>
              <a:rPr lang="en-US" sz="2400" dirty="0">
                <a:latin typeface="Times New Roman" panose="02020603050405020304" pitchFamily="18" charset="0"/>
                <a:cs typeface="Times New Roman" panose="02020603050405020304" pitchFamily="18" charset="0"/>
              </a:rPr>
              <a:t>   *laser sunlight collectors to focus sun rays right at the solar cells </a:t>
            </a:r>
          </a:p>
          <a:p>
            <a:pPr>
              <a:lnSpc>
                <a:spcPct val="80000"/>
              </a:lnSpc>
              <a:buFont typeface="Arial" charset="0"/>
              <a:buNone/>
            </a:pPr>
            <a:endParaRPr lang="en-US" sz="2400" dirty="0">
              <a:latin typeface="Times New Roman" panose="02020603050405020304" pitchFamily="18" charset="0"/>
              <a:cs typeface="Times New Roman" panose="02020603050405020304" pitchFamily="18" charset="0"/>
            </a:endParaRPr>
          </a:p>
        </p:txBody>
      </p:sp>
      <p:pic>
        <p:nvPicPr>
          <p:cNvPr id="15364" name="Picture 3" descr="solar_panel_satellite.jpg"/>
          <p:cNvPicPr>
            <a:picLocks noChangeAspect="1"/>
          </p:cNvPicPr>
          <p:nvPr/>
        </p:nvPicPr>
        <p:blipFill>
          <a:blip r:embed="rId2"/>
          <a:srcRect/>
          <a:stretch>
            <a:fillRect/>
          </a:stretch>
        </p:blipFill>
        <p:spPr bwMode="auto">
          <a:xfrm>
            <a:off x="4114800" y="762000"/>
            <a:ext cx="4598988" cy="2590800"/>
          </a:xfrm>
          <a:prstGeom prst="rect">
            <a:avLst/>
          </a:prstGeom>
          <a:noFill/>
          <a:ln w="9525">
            <a:noFill/>
            <a:miter lim="800000"/>
            <a:headEnd/>
            <a:tailEnd/>
          </a:ln>
        </p:spPr>
      </p:pic>
      <p:pic>
        <p:nvPicPr>
          <p:cNvPr id="15365" name="Picture 4" descr="andscape-solar-thermal-technology-dishes-mirrors-receivers-power-conversion-units-facet-elevation-drive-booms-trusses-ses-stirling-energy-systems-artist-re.jpg"/>
          <p:cNvPicPr>
            <a:picLocks noChangeAspect="1"/>
          </p:cNvPicPr>
          <p:nvPr/>
        </p:nvPicPr>
        <p:blipFill>
          <a:blip r:embed="rId3"/>
          <a:srcRect/>
          <a:stretch>
            <a:fillRect/>
          </a:stretch>
        </p:blipFill>
        <p:spPr bwMode="auto">
          <a:xfrm>
            <a:off x="4229100" y="3762375"/>
            <a:ext cx="4914900" cy="3095625"/>
          </a:xfrm>
          <a:prstGeom prst="rect">
            <a:avLst/>
          </a:prstGeom>
          <a:noFill/>
          <a:ln w="9525">
            <a:noFill/>
            <a:miter lim="800000"/>
            <a:headEnd/>
            <a:tailEnd/>
          </a:ln>
        </p:spPr>
      </p:pic>
      <p:sp>
        <p:nvSpPr>
          <p:cNvPr id="15366" name="TextBox 5"/>
          <p:cNvSpPr txBox="1">
            <a:spLocks noChangeArrowheads="1"/>
          </p:cNvSpPr>
          <p:nvPr/>
        </p:nvSpPr>
        <p:spPr bwMode="auto">
          <a:xfrm>
            <a:off x="4267200" y="3352800"/>
            <a:ext cx="4267200" cy="461963"/>
          </a:xfrm>
          <a:prstGeom prst="rect">
            <a:avLst/>
          </a:prstGeom>
          <a:noFill/>
          <a:ln w="9525">
            <a:noFill/>
            <a:miter lim="800000"/>
            <a:headEnd/>
            <a:tailEnd/>
          </a:ln>
        </p:spPr>
        <p:txBody>
          <a:bodyPr>
            <a:prstTxWarp prst="textNoShape">
              <a:avLst/>
            </a:prstTxWarp>
            <a:spAutoFit/>
          </a:bodyPr>
          <a:lstStyle/>
          <a:p>
            <a:r>
              <a:rPr lang="en-US" sz="1200">
                <a:latin typeface="Calibri" charset="0"/>
              </a:rPr>
              <a:t>http://www.maximumpc.com/article/news/solaren_quench_pges_energy_thirst_with_spacebased_solar_power</a:t>
            </a:r>
          </a:p>
        </p:txBody>
      </p:sp>
      <p:sp>
        <p:nvSpPr>
          <p:cNvPr id="15367" name="TextBox 6"/>
          <p:cNvSpPr txBox="1">
            <a:spLocks noChangeArrowheads="1"/>
          </p:cNvSpPr>
          <p:nvPr/>
        </p:nvSpPr>
        <p:spPr bwMode="auto">
          <a:xfrm>
            <a:off x="250400" y="6305550"/>
            <a:ext cx="3352800" cy="276225"/>
          </a:xfrm>
          <a:prstGeom prst="rect">
            <a:avLst/>
          </a:prstGeom>
          <a:noFill/>
          <a:ln w="9525">
            <a:noFill/>
            <a:miter lim="800000"/>
            <a:headEnd/>
            <a:tailEnd/>
          </a:ln>
        </p:spPr>
        <p:txBody>
          <a:bodyPr>
            <a:prstTxWarp prst="textNoShape">
              <a:avLst/>
            </a:prstTxWarp>
            <a:spAutoFit/>
          </a:bodyPr>
          <a:lstStyle/>
          <a:p>
            <a:r>
              <a:rPr lang="en-US" sz="1200" dirty="0">
                <a:latin typeface="Calibri" charset="0"/>
              </a:rPr>
              <a:t>http://pneumaticaddict.wordpress.com/page/25/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hangingPunct="1">
              <a:defRPr/>
            </a:pPr>
            <a:fld id="{C51AA6CF-B991-41E0-A61A-F64E4F39CCB6}" type="slidenum">
              <a:rPr lang="en-US" altLang="en-US" sz="1400" b="0" smtClean="0">
                <a:ea typeface="MS PGothic" pitchFamily="34" charset="-128"/>
              </a:rPr>
              <a:pPr eaLnBrk="1" hangingPunct="1">
                <a:defRPr/>
              </a:pPr>
              <a:t>2</a:t>
            </a:fld>
            <a:endParaRPr lang="en-US" altLang="en-US" sz="1400" b="0" smtClean="0">
              <a:ea typeface="MS PGothic" pitchFamily="34" charset="-128"/>
            </a:endParaRPr>
          </a:p>
        </p:txBody>
      </p:sp>
      <p:sp>
        <p:nvSpPr>
          <p:cNvPr id="50179" name="Rectangle 2"/>
          <p:cNvSpPr>
            <a:spLocks noGrp="1" noChangeArrowheads="1"/>
          </p:cNvSpPr>
          <p:nvPr>
            <p:ph type="title"/>
          </p:nvPr>
        </p:nvSpPr>
        <p:spPr>
          <a:xfrm>
            <a:off x="152400" y="274638"/>
            <a:ext cx="8686800" cy="1143000"/>
          </a:xfrm>
        </p:spPr>
        <p:txBody>
          <a:bodyPr>
            <a:normAutofit fontScale="90000"/>
          </a:bodyPr>
          <a:lstStyle/>
          <a:p>
            <a:pPr eaLnBrk="1" hangingPunct="1"/>
            <a:r>
              <a:rPr lang="en-US" altLang="en-US" sz="4000" b="1" dirty="0" smtClean="0">
                <a:latin typeface="Georgia" pitchFamily="18" charset="0"/>
              </a:rPr>
              <a:t>PHYSICS 					Mr. BALDWIN</a:t>
            </a:r>
            <a:br>
              <a:rPr lang="en-US" altLang="en-US" sz="4000" b="1" dirty="0" smtClean="0">
                <a:latin typeface="Georgia" pitchFamily="18" charset="0"/>
              </a:rPr>
            </a:br>
            <a:r>
              <a:rPr lang="en-US" altLang="en-US" sz="4000" b="1" dirty="0" smtClean="0">
                <a:latin typeface="Georgia" pitchFamily="18" charset="0"/>
              </a:rPr>
              <a:t>Modern Physics		      				</a:t>
            </a:r>
            <a:r>
              <a:rPr lang="en-US" altLang="en-US" sz="2800" b="1" dirty="0" smtClean="0">
                <a:solidFill>
                  <a:srgbClr val="FF0000"/>
                </a:solidFill>
                <a:latin typeface="Georgia" pitchFamily="18" charset="0"/>
              </a:rPr>
              <a:t>5-21-14</a:t>
            </a:r>
            <a:endParaRPr lang="en-US" altLang="en-US" sz="2800" b="1" dirty="0" smtClean="0">
              <a:solidFill>
                <a:srgbClr val="FF0000"/>
              </a:solidFill>
              <a:latin typeface="Georgia" pitchFamily="18" charset="0"/>
            </a:endParaRPr>
          </a:p>
        </p:txBody>
      </p:sp>
      <p:sp>
        <p:nvSpPr>
          <p:cNvPr id="50180" name="Rectangle 3"/>
          <p:cNvSpPr>
            <a:spLocks noGrp="1" noChangeArrowheads="1"/>
          </p:cNvSpPr>
          <p:nvPr>
            <p:ph type="body" idx="1"/>
          </p:nvPr>
        </p:nvSpPr>
        <p:spPr>
          <a:xfrm>
            <a:off x="76200" y="1600200"/>
            <a:ext cx="8915400" cy="4525963"/>
          </a:xfrm>
        </p:spPr>
        <p:txBody>
          <a:bodyPr>
            <a:normAutofit/>
          </a:bodyPr>
          <a:lstStyle/>
          <a:p>
            <a:pPr marL="609600" indent="-609600">
              <a:buNone/>
            </a:pPr>
            <a:r>
              <a:rPr lang="en-US" altLang="en-US" sz="2800" b="1" dirty="0" smtClean="0">
                <a:latin typeface="Georgia" pitchFamily="18" charset="0"/>
              </a:rPr>
              <a:t>AIM:</a:t>
            </a:r>
            <a:r>
              <a:rPr lang="en-US" altLang="en-US" sz="2800" dirty="0" smtClean="0">
                <a:latin typeface="Georgia" pitchFamily="18" charset="0"/>
              </a:rPr>
              <a:t> </a:t>
            </a:r>
            <a:r>
              <a:rPr lang="en-US" sz="2800" dirty="0">
                <a:latin typeface="Georgia" pitchFamily="18" charset="0"/>
              </a:rPr>
              <a:t>How efficient and effective is “green” solution as a source of energy in new construction? (What is the photoelectric effect?)</a:t>
            </a:r>
            <a:endParaRPr lang="en-US" altLang="en-US" sz="2800" dirty="0">
              <a:latin typeface="Georgia" pitchFamily="18" charset="0"/>
            </a:endParaRPr>
          </a:p>
          <a:p>
            <a:pPr marL="609600" indent="-609600" eaLnBrk="1" hangingPunct="1">
              <a:buFontTx/>
              <a:buNone/>
            </a:pPr>
            <a:r>
              <a:rPr lang="en-US" altLang="en-US" sz="2800" b="1" dirty="0" smtClean="0">
                <a:latin typeface="Georgia" pitchFamily="18" charset="0"/>
              </a:rPr>
              <a:t>DO NOW: </a:t>
            </a:r>
          </a:p>
          <a:p>
            <a:pPr marL="609600" indent="-609600">
              <a:buNone/>
            </a:pPr>
            <a:r>
              <a:rPr lang="en-US" sz="2800" dirty="0">
                <a:latin typeface="Georgia" pitchFamily="18" charset="0"/>
              </a:rPr>
              <a:t>Describe the </a:t>
            </a:r>
            <a:r>
              <a:rPr lang="en-US" sz="2800" dirty="0" smtClean="0">
                <a:latin typeface="Georgia" pitchFamily="18" charset="0"/>
              </a:rPr>
              <a:t>image </a:t>
            </a:r>
            <a:r>
              <a:rPr lang="en-US" sz="2800" dirty="0">
                <a:latin typeface="Georgia" pitchFamily="18" charset="0"/>
              </a:rPr>
              <a:t>below and what you think it’s being used for. </a:t>
            </a:r>
            <a:endParaRPr lang="en-US" altLang="en-US" sz="2800" dirty="0" smtClean="0">
              <a:latin typeface="Georgia" pitchFamily="18" charset="0"/>
            </a:endParaRPr>
          </a:p>
        </p:txBody>
      </p:sp>
      <p:pic>
        <p:nvPicPr>
          <p:cNvPr id="5" name="Picture 4"/>
          <p:cNvPicPr>
            <a:picLocks noChangeAspect="1"/>
          </p:cNvPicPr>
          <p:nvPr/>
        </p:nvPicPr>
        <p:blipFill>
          <a:blip r:embed="rId2"/>
          <a:stretch>
            <a:fillRect/>
          </a:stretch>
        </p:blipFill>
        <p:spPr>
          <a:xfrm>
            <a:off x="2223795" y="4320209"/>
            <a:ext cx="5133633" cy="2537791"/>
          </a:xfrm>
          <a:prstGeom prst="rect">
            <a:avLst/>
          </a:prstGeom>
        </p:spPr>
      </p:pic>
    </p:spTree>
    <p:extLst>
      <p:ext uri="{BB962C8B-B14F-4D97-AF65-F5344CB8AC3E}">
        <p14:creationId xmlns:p14="http://schemas.microsoft.com/office/powerpoint/2010/main" val="2867118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427577"/>
            <a:ext cx="8229600" cy="11430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Aim: </a:t>
            </a:r>
            <a:r>
              <a:rPr lang="en-US" dirty="0">
                <a:solidFill>
                  <a:schemeClr val="tx2"/>
                </a:solidFill>
                <a:latin typeface="Times New Roman" panose="02020603050405020304" pitchFamily="18" charset="0"/>
                <a:cs typeface="Times New Roman" panose="02020603050405020304" pitchFamily="18" charset="0"/>
              </a:rPr>
              <a:t>How efficient and effective is “green” solutions as a form of energy source in new construction?</a:t>
            </a:r>
            <a:br>
              <a:rPr lang="en-US" dirty="0">
                <a:solidFill>
                  <a:schemeClr val="tx2"/>
                </a:solidFill>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0"/>
            <a:ext cx="8229600" cy="1143000"/>
          </a:xfrm>
        </p:spPr>
        <p:txBody>
          <a:bodyPr/>
          <a:lstStyle/>
          <a:p>
            <a:r>
              <a:rPr lang="en-US" dirty="0" smtClean="0">
                <a:latin typeface="Times New Roman" panose="02020603050405020304" pitchFamily="18" charset="0"/>
                <a:cs typeface="Times New Roman" panose="02020603050405020304" pitchFamily="18" charset="0"/>
              </a:rPr>
              <a:t>What is a Solar Cell</a:t>
            </a:r>
            <a:endParaRPr lang="en-US" dirty="0">
              <a:latin typeface="Times New Roman" panose="02020603050405020304" pitchFamily="18" charset="0"/>
              <a:cs typeface="Times New Roman" panose="02020603050405020304" pitchFamily="18" charset="0"/>
            </a:endParaRPr>
          </a:p>
        </p:txBody>
      </p:sp>
      <p:sp>
        <p:nvSpPr>
          <p:cNvPr id="2051" name="Content Placeholder 2"/>
          <p:cNvSpPr>
            <a:spLocks noGrp="1"/>
          </p:cNvSpPr>
          <p:nvPr>
            <p:ph idx="1"/>
          </p:nvPr>
        </p:nvSpPr>
        <p:spPr>
          <a:xfrm>
            <a:off x="762000" y="1371600"/>
            <a:ext cx="4114800" cy="4953000"/>
          </a:xfrm>
        </p:spPr>
        <p:txBody>
          <a:bodyPr/>
          <a:lstStyle/>
          <a:p>
            <a:r>
              <a:rPr lang="en-US">
                <a:latin typeface="Times New Roman" panose="02020603050405020304" pitchFamily="18" charset="0"/>
                <a:cs typeface="Times New Roman" panose="02020603050405020304" pitchFamily="18" charset="0"/>
              </a:rPr>
              <a:t>A single unit is referred to as a cell </a:t>
            </a:r>
          </a:p>
          <a:p>
            <a:r>
              <a:rPr lang="en-US">
                <a:latin typeface="Times New Roman" panose="02020603050405020304" pitchFamily="18" charset="0"/>
                <a:cs typeface="Times New Roman" panose="02020603050405020304" pitchFamily="18" charset="0"/>
              </a:rPr>
              <a:t>A collection of cells is a module </a:t>
            </a:r>
          </a:p>
          <a:p>
            <a:r>
              <a:rPr lang="en-US">
                <a:latin typeface="Times New Roman" panose="02020603050405020304" pitchFamily="18" charset="0"/>
                <a:cs typeface="Times New Roman" panose="02020603050405020304" pitchFamily="18" charset="0"/>
              </a:rPr>
              <a:t>A collection of modules is an array</a:t>
            </a:r>
          </a:p>
        </p:txBody>
      </p:sp>
      <p:pic>
        <p:nvPicPr>
          <p:cNvPr id="2052" name="Picture 4" descr="array.gif"/>
          <p:cNvPicPr>
            <a:picLocks noChangeAspect="1"/>
          </p:cNvPicPr>
          <p:nvPr/>
        </p:nvPicPr>
        <p:blipFill>
          <a:blip r:embed="rId2"/>
          <a:srcRect/>
          <a:stretch>
            <a:fillRect/>
          </a:stretch>
        </p:blipFill>
        <p:spPr bwMode="auto">
          <a:xfrm>
            <a:off x="4876800" y="1295400"/>
            <a:ext cx="2705100" cy="3629025"/>
          </a:xfrm>
          <a:prstGeom prst="rect">
            <a:avLst/>
          </a:prstGeom>
          <a:noFill/>
          <a:ln w="9525">
            <a:noFill/>
            <a:miter lim="800000"/>
            <a:headEnd/>
            <a:tailEnd/>
          </a:ln>
        </p:spPr>
      </p:pic>
      <p:sp>
        <p:nvSpPr>
          <p:cNvPr id="2054" name="TextBox 6"/>
          <p:cNvSpPr txBox="1">
            <a:spLocks noChangeArrowheads="1"/>
          </p:cNvSpPr>
          <p:nvPr/>
        </p:nvSpPr>
        <p:spPr bwMode="auto">
          <a:xfrm>
            <a:off x="4114800" y="5029200"/>
            <a:ext cx="4648200" cy="276225"/>
          </a:xfrm>
          <a:prstGeom prst="rect">
            <a:avLst/>
          </a:prstGeom>
          <a:noFill/>
          <a:ln w="9525">
            <a:noFill/>
            <a:miter lim="800000"/>
            <a:headEnd/>
            <a:tailEnd/>
          </a:ln>
        </p:spPr>
        <p:txBody>
          <a:bodyPr>
            <a:prstTxWarp prst="textNoShape">
              <a:avLst/>
            </a:prstTxWarp>
            <a:spAutoFit/>
          </a:bodyPr>
          <a:lstStyle/>
          <a:p>
            <a:r>
              <a:rPr lang="en-US" sz="1200">
                <a:latin typeface="Calibri" charset="0"/>
              </a:rPr>
              <a:t>http://science.nasa.gov/science-news/science-at-nasa/2002/solarcells/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5800" y="228600"/>
            <a:ext cx="7772400" cy="762000"/>
          </a:xfrm>
        </p:spPr>
        <p:txBody>
          <a:bodyPr/>
          <a:lstStyle/>
          <a:p>
            <a:r>
              <a:rPr lang="en-US" altLang="en-US" b="1" dirty="0" smtClean="0">
                <a:solidFill>
                  <a:srgbClr val="FF0000"/>
                </a:solidFill>
                <a:latin typeface="Times New Roman" panose="02020603050405020304" pitchFamily="18" charset="0"/>
                <a:cs typeface="Times New Roman" panose="02020603050405020304" pitchFamily="18" charset="0"/>
              </a:rPr>
              <a:t>Overview:</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187404" name="Picture 12" descr="PV cell cuta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83365"/>
            <a:ext cx="830580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1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How Solar Cells Work: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The Photoelectric Effect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7924800" cy="4800600"/>
          </a:xfrm>
        </p:spPr>
        <p:txBody>
          <a:bodyPr>
            <a:normAutofit/>
          </a:bodyPr>
          <a:lstStyle/>
          <a:p>
            <a:r>
              <a:rPr lang="en-US" dirty="0" smtClean="0">
                <a:latin typeface="Times New Roman" panose="02020603050405020304" pitchFamily="18" charset="0"/>
                <a:cs typeface="Times New Roman" panose="02020603050405020304" pitchFamily="18" charset="0"/>
              </a:rPr>
              <a:t>The basic principle of photovoltaics – the branch of solid state physics which has a focus of turning light into electrical energy </a:t>
            </a:r>
          </a:p>
          <a:p>
            <a:r>
              <a:rPr lang="en-US" dirty="0" smtClean="0">
                <a:latin typeface="Times New Roman" panose="02020603050405020304" pitchFamily="18" charset="0"/>
                <a:cs typeface="Times New Roman" panose="02020603050405020304" pitchFamily="18" charset="0"/>
              </a:rPr>
              <a:t>It is a property of certain materials where photons of light are absorbed and the energy causes electrons to be “knocked loose” </a:t>
            </a:r>
          </a:p>
          <a:p>
            <a:r>
              <a:rPr lang="en-US" dirty="0" smtClean="0">
                <a:latin typeface="Times New Roman" panose="02020603050405020304" pitchFamily="18" charset="0"/>
                <a:cs typeface="Times New Roman" panose="02020603050405020304" pitchFamily="18" charset="0"/>
              </a:rPr>
              <a:t>Those materials are referred to as </a:t>
            </a:r>
            <a:r>
              <a:rPr lang="en-US" dirty="0" smtClean="0">
                <a:solidFill>
                  <a:srgbClr val="FF0000"/>
                </a:solidFill>
                <a:latin typeface="Times New Roman" panose="02020603050405020304" pitchFamily="18" charset="0"/>
                <a:cs typeface="Times New Roman" panose="02020603050405020304" pitchFamily="18" charset="0"/>
              </a:rPr>
              <a:t>semiconductors</a:t>
            </a:r>
            <a:r>
              <a:rPr lang="en-US"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fld id="{D816D08D-5A2A-4052-AC8F-D13FE71EF770}" type="slidenum">
              <a:rPr lang="en-US" altLang="en-US">
                <a:solidFill>
                  <a:schemeClr val="tx1"/>
                </a:solidFill>
                <a:latin typeface="Times New Roman" panose="02020603050405020304" pitchFamily="18" charset="0"/>
                <a:cs typeface="Times New Roman" panose="02020603050405020304" pitchFamily="18" charset="0"/>
              </a:rPr>
              <a:pPr/>
              <a:t>7</a:t>
            </a:fld>
            <a:endParaRPr lang="en-US" altLang="en-US">
              <a:solidFill>
                <a:schemeClr val="tx1"/>
              </a:solidFill>
              <a:latin typeface="Times New Roman" panose="02020603050405020304" pitchFamily="18" charset="0"/>
              <a:cs typeface="Times New Roman" panose="02020603050405020304" pitchFamily="18" charset="0"/>
            </a:endParaRPr>
          </a:p>
        </p:txBody>
      </p:sp>
      <p:sp>
        <p:nvSpPr>
          <p:cNvPr id="11268" name="Text Box 4"/>
          <p:cNvSpPr txBox="1">
            <a:spLocks noChangeArrowheads="1"/>
          </p:cNvSpPr>
          <p:nvPr/>
        </p:nvSpPr>
        <p:spPr bwMode="auto">
          <a:xfrm>
            <a:off x="857943" y="261868"/>
            <a:ext cx="72808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600" b="1" dirty="0">
                <a:latin typeface="Times New Roman" panose="02020603050405020304" pitchFamily="18" charset="0"/>
                <a:cs typeface="Times New Roman" panose="02020603050405020304" pitchFamily="18" charset="0"/>
              </a:rPr>
              <a:t>THE PHOTOELECTRIC EFFECT</a:t>
            </a:r>
            <a:endParaRPr lang="en-US" altLang="en-US" sz="3600" b="1" dirty="0">
              <a:latin typeface="Times New Roman" panose="02020603050405020304" pitchFamily="18" charset="0"/>
              <a:cs typeface="Times New Roman" panose="02020603050405020304" pitchFamily="18" charset="0"/>
            </a:endParaRPr>
          </a:p>
        </p:txBody>
      </p:sp>
      <p:sp>
        <p:nvSpPr>
          <p:cNvPr id="11269" name="Text Box 5"/>
          <p:cNvSpPr txBox="1">
            <a:spLocks noChangeArrowheads="1"/>
          </p:cNvSpPr>
          <p:nvPr/>
        </p:nvSpPr>
        <p:spPr bwMode="auto">
          <a:xfrm>
            <a:off x="571428" y="1725702"/>
            <a:ext cx="80741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dirty="0">
                <a:latin typeface="Times New Roman" panose="02020603050405020304" pitchFamily="18" charset="0"/>
                <a:cs typeface="Times New Roman" panose="02020603050405020304" pitchFamily="18" charset="0"/>
              </a:rPr>
              <a:t>THIS IS THE EMISSION OF ELECTRONS FROM MATTER WHEN MATTER IS ILLUMINATED BY </a:t>
            </a:r>
            <a:r>
              <a:rPr lang="en-GB" altLang="en-US" sz="2400" dirty="0">
                <a:solidFill>
                  <a:srgbClr val="FF0000"/>
                </a:solidFill>
                <a:latin typeface="Times New Roman" panose="02020603050405020304" pitchFamily="18" charset="0"/>
                <a:cs typeface="Times New Roman" panose="02020603050405020304" pitchFamily="18" charset="0"/>
              </a:rPr>
              <a:t>CERTAIN TYPES </a:t>
            </a:r>
            <a:r>
              <a:rPr lang="en-GB" altLang="en-US" sz="2400" dirty="0">
                <a:latin typeface="Times New Roman" panose="02020603050405020304" pitchFamily="18" charset="0"/>
                <a:cs typeface="Times New Roman" panose="02020603050405020304" pitchFamily="18" charset="0"/>
              </a:rPr>
              <a:t>OF ELECTROMAGNETIC RADIATION.</a:t>
            </a:r>
          </a:p>
        </p:txBody>
      </p:sp>
      <p:sp>
        <p:nvSpPr>
          <p:cNvPr id="11271" name="Rectangle 7"/>
          <p:cNvSpPr>
            <a:spLocks noChangeArrowheads="1"/>
          </p:cNvSpPr>
          <p:nvPr/>
        </p:nvSpPr>
        <p:spPr bwMode="auto">
          <a:xfrm>
            <a:off x="1437835" y="3851759"/>
            <a:ext cx="6341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ltLang="en-US" b="1" dirty="0">
                <a:latin typeface="Times New Roman" panose="02020603050405020304" pitchFamily="18" charset="0"/>
                <a:cs typeface="Times New Roman" panose="02020603050405020304" pitchFamily="18" charset="0"/>
              </a:rPr>
              <a:t>IT WAS FIRST OBSERVED BY HEINRICH HERTZ IN 1887</a:t>
            </a:r>
            <a:endParaRPr lang="en-US" altLang="en-US" b="1" dirty="0">
              <a:latin typeface="Times New Roman" panose="02020603050405020304" pitchFamily="18" charset="0"/>
              <a:cs typeface="Times New Roman" panose="02020603050405020304" pitchFamily="18" charset="0"/>
            </a:endParaRPr>
          </a:p>
        </p:txBody>
      </p:sp>
      <p:sp>
        <p:nvSpPr>
          <p:cNvPr id="2" name="Rectangle 1"/>
          <p:cNvSpPr/>
          <p:nvPr/>
        </p:nvSpPr>
        <p:spPr>
          <a:xfrm>
            <a:off x="571428" y="5093661"/>
            <a:ext cx="7567354"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hlinkClick r:id="rId2"/>
              </a:rPr>
              <a:t>http://</a:t>
            </a:r>
            <a:r>
              <a:rPr lang="en-US" sz="2800" dirty="0" smtClean="0">
                <a:latin typeface="Times New Roman" panose="02020603050405020304" pitchFamily="18" charset="0"/>
                <a:cs typeface="Times New Roman" panose="02020603050405020304" pitchFamily="18" charset="0"/>
                <a:hlinkClick r:id="rId2"/>
              </a:rPr>
              <a:t>phet.colorado.edu/en/simulation/photoelectric</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17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2"/>
          <p:cNvSpPr>
            <a:spLocks noGrp="1"/>
          </p:cNvSpPr>
          <p:nvPr>
            <p:ph type="sldNum" sz="quarter" idx="11"/>
          </p:nvPr>
        </p:nvSpPr>
        <p:spPr/>
        <p:txBody>
          <a:bodyPr/>
          <a:lstStyle/>
          <a:p>
            <a:fld id="{46CDF166-EA27-4DDF-B60E-8AA2DCF13A74}" type="slidenum">
              <a:rPr lang="en-US" altLang="en-US"/>
              <a:pPr/>
              <a:t>8</a:t>
            </a:fld>
            <a:endParaRPr lang="en-US" altLang="en-US"/>
          </a:p>
        </p:txBody>
      </p:sp>
      <p:sp>
        <p:nvSpPr>
          <p:cNvPr id="15362" name="Text Box 2"/>
          <p:cNvSpPr txBox="1">
            <a:spLocks noChangeArrowheads="1"/>
          </p:cNvSpPr>
          <p:nvPr/>
        </p:nvSpPr>
        <p:spPr bwMode="auto">
          <a:xfrm>
            <a:off x="4787900" y="2349500"/>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a:solidFill>
                  <a:schemeClr val="folHlink"/>
                </a:solidFill>
              </a:rPr>
              <a:t>Radiation</a:t>
            </a:r>
            <a:endParaRPr lang="en-US" altLang="en-US" sz="2000" b="1">
              <a:solidFill>
                <a:schemeClr val="folHlink"/>
              </a:solidFill>
            </a:endParaRPr>
          </a:p>
        </p:txBody>
      </p:sp>
      <p:grpSp>
        <p:nvGrpSpPr>
          <p:cNvPr id="15363" name="Group 3"/>
          <p:cNvGrpSpPr>
            <a:grpSpLocks/>
          </p:cNvGrpSpPr>
          <p:nvPr/>
        </p:nvGrpSpPr>
        <p:grpSpPr bwMode="auto">
          <a:xfrm>
            <a:off x="2051050" y="3068638"/>
            <a:ext cx="5545138" cy="2160587"/>
            <a:chOff x="1292" y="1933"/>
            <a:chExt cx="3493" cy="1361"/>
          </a:xfrm>
        </p:grpSpPr>
        <p:sp>
          <p:nvSpPr>
            <p:cNvPr id="15364" name="Line 4"/>
            <p:cNvSpPr>
              <a:spLocks noChangeShapeType="1"/>
            </p:cNvSpPr>
            <p:nvPr/>
          </p:nvSpPr>
          <p:spPr bwMode="auto">
            <a:xfrm>
              <a:off x="3923" y="3158"/>
              <a:ext cx="8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65" name="Group 5"/>
            <p:cNvGrpSpPr>
              <a:grpSpLocks/>
            </p:cNvGrpSpPr>
            <p:nvPr/>
          </p:nvGrpSpPr>
          <p:grpSpPr bwMode="auto">
            <a:xfrm>
              <a:off x="1292" y="1933"/>
              <a:ext cx="3493" cy="1361"/>
              <a:chOff x="1292" y="2432"/>
              <a:chExt cx="3493" cy="1361"/>
            </a:xfrm>
          </p:grpSpPr>
          <p:sp>
            <p:nvSpPr>
              <p:cNvPr id="15366" name="AutoShape 6"/>
              <p:cNvSpPr>
                <a:spLocks noChangeArrowheads="1"/>
              </p:cNvSpPr>
              <p:nvPr/>
            </p:nvSpPr>
            <p:spPr bwMode="auto">
              <a:xfrm>
                <a:off x="1746" y="2432"/>
                <a:ext cx="2586" cy="771"/>
              </a:xfrm>
              <a:prstGeom prst="roundRect">
                <a:avLst>
                  <a:gd name="adj" fmla="val 16667"/>
                </a:avLst>
              </a:prstGeom>
              <a:solidFill>
                <a:schemeClr val="bg1"/>
              </a:solidFill>
              <a:ln w="38100">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Rectangle 7"/>
              <p:cNvSpPr>
                <a:spLocks noChangeArrowheads="1"/>
              </p:cNvSpPr>
              <p:nvPr/>
            </p:nvSpPr>
            <p:spPr bwMode="auto">
              <a:xfrm>
                <a:off x="4014" y="2660"/>
                <a:ext cx="45" cy="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Rectangle 8"/>
              <p:cNvSpPr>
                <a:spLocks noChangeArrowheads="1"/>
              </p:cNvSpPr>
              <p:nvPr/>
            </p:nvSpPr>
            <p:spPr bwMode="auto">
              <a:xfrm>
                <a:off x="2018" y="2659"/>
                <a:ext cx="45" cy="3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Oval 9"/>
              <p:cNvSpPr>
                <a:spLocks noChangeArrowheads="1"/>
              </p:cNvSpPr>
              <p:nvPr/>
            </p:nvSpPr>
            <p:spPr bwMode="auto">
              <a:xfrm>
                <a:off x="2154" y="3521"/>
                <a:ext cx="272" cy="27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solidFill>
                      <a:srgbClr val="FF0000"/>
                    </a:solidFill>
                  </a:rPr>
                  <a:t>mA</a:t>
                </a:r>
                <a:endParaRPr lang="en-US" altLang="en-US" b="1">
                  <a:solidFill>
                    <a:srgbClr val="FF0000"/>
                  </a:solidFill>
                </a:endParaRPr>
              </a:p>
            </p:txBody>
          </p:sp>
          <p:sp>
            <p:nvSpPr>
              <p:cNvPr id="15370" name="Line 10"/>
              <p:cNvSpPr>
                <a:spLocks noChangeShapeType="1"/>
              </p:cNvSpPr>
              <p:nvPr/>
            </p:nvSpPr>
            <p:spPr bwMode="auto">
              <a:xfrm flipH="1">
                <a:off x="1292" y="2840"/>
                <a:ext cx="7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flipH="1">
                <a:off x="4059" y="2840"/>
                <a:ext cx="7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Line 12"/>
              <p:cNvSpPr>
                <a:spLocks noChangeShapeType="1"/>
              </p:cNvSpPr>
              <p:nvPr/>
            </p:nvSpPr>
            <p:spPr bwMode="auto">
              <a:xfrm>
                <a:off x="1292" y="2840"/>
                <a:ext cx="0" cy="81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Line 13"/>
              <p:cNvSpPr>
                <a:spLocks noChangeShapeType="1"/>
              </p:cNvSpPr>
              <p:nvPr/>
            </p:nvSpPr>
            <p:spPr bwMode="auto">
              <a:xfrm flipH="1">
                <a:off x="1292" y="3657"/>
                <a:ext cx="8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Line 14"/>
              <p:cNvSpPr>
                <a:spLocks noChangeShapeType="1"/>
              </p:cNvSpPr>
              <p:nvPr/>
            </p:nvSpPr>
            <p:spPr bwMode="auto">
              <a:xfrm flipH="1">
                <a:off x="2426" y="3657"/>
                <a:ext cx="8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Line 15"/>
              <p:cNvSpPr>
                <a:spLocks noChangeShapeType="1"/>
              </p:cNvSpPr>
              <p:nvPr/>
            </p:nvSpPr>
            <p:spPr bwMode="auto">
              <a:xfrm>
                <a:off x="3288" y="3475"/>
                <a:ext cx="0" cy="31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Rectangle 16"/>
              <p:cNvSpPr>
                <a:spLocks noChangeArrowheads="1"/>
              </p:cNvSpPr>
              <p:nvPr/>
            </p:nvSpPr>
            <p:spPr bwMode="auto">
              <a:xfrm>
                <a:off x="3334" y="3566"/>
                <a:ext cx="45" cy="18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Line 17"/>
              <p:cNvSpPr>
                <a:spLocks noChangeShapeType="1"/>
              </p:cNvSpPr>
              <p:nvPr/>
            </p:nvSpPr>
            <p:spPr bwMode="auto">
              <a:xfrm>
                <a:off x="3424" y="3657"/>
                <a:ext cx="409"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Line 18"/>
              <p:cNvSpPr>
                <a:spLocks noChangeShapeType="1"/>
              </p:cNvSpPr>
              <p:nvPr/>
            </p:nvSpPr>
            <p:spPr bwMode="auto">
              <a:xfrm>
                <a:off x="3833" y="3475"/>
                <a:ext cx="0" cy="31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Rectangle 19"/>
              <p:cNvSpPr>
                <a:spLocks noChangeArrowheads="1"/>
              </p:cNvSpPr>
              <p:nvPr/>
            </p:nvSpPr>
            <p:spPr bwMode="auto">
              <a:xfrm>
                <a:off x="3878" y="3566"/>
                <a:ext cx="45" cy="18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Line 20"/>
              <p:cNvSpPr>
                <a:spLocks noChangeShapeType="1"/>
              </p:cNvSpPr>
              <p:nvPr/>
            </p:nvSpPr>
            <p:spPr bwMode="auto">
              <a:xfrm>
                <a:off x="4785" y="2840"/>
                <a:ext cx="0" cy="81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5381" name="Group 21"/>
          <p:cNvGrpSpPr>
            <a:grpSpLocks/>
          </p:cNvGrpSpPr>
          <p:nvPr/>
        </p:nvGrpSpPr>
        <p:grpSpPr bwMode="auto">
          <a:xfrm>
            <a:off x="5003800" y="2781300"/>
            <a:ext cx="1223963" cy="792163"/>
            <a:chOff x="3152" y="1752"/>
            <a:chExt cx="771" cy="499"/>
          </a:xfrm>
        </p:grpSpPr>
        <p:grpSp>
          <p:nvGrpSpPr>
            <p:cNvPr id="15382" name="Group 22"/>
            <p:cNvGrpSpPr>
              <a:grpSpLocks/>
            </p:cNvGrpSpPr>
            <p:nvPr/>
          </p:nvGrpSpPr>
          <p:grpSpPr bwMode="auto">
            <a:xfrm>
              <a:off x="3152" y="1752"/>
              <a:ext cx="635" cy="400"/>
              <a:chOff x="3046" y="1027"/>
              <a:chExt cx="726" cy="446"/>
            </a:xfrm>
          </p:grpSpPr>
          <p:sp>
            <p:nvSpPr>
              <p:cNvPr id="15383" name="AutoShape 23"/>
              <p:cNvSpPr>
                <a:spLocks noChangeArrowheads="1"/>
              </p:cNvSpPr>
              <p:nvPr/>
            </p:nvSpPr>
            <p:spPr bwMode="auto">
              <a:xfrm rot="2288576">
                <a:off x="3046" y="1027"/>
                <a:ext cx="302" cy="175"/>
              </a:xfrm>
              <a:prstGeom prst="flowChartPunchedTape">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AutoShape 24"/>
              <p:cNvSpPr>
                <a:spLocks noChangeArrowheads="1"/>
              </p:cNvSpPr>
              <p:nvPr/>
            </p:nvSpPr>
            <p:spPr bwMode="auto">
              <a:xfrm rot="2288576">
                <a:off x="3259" y="1163"/>
                <a:ext cx="302" cy="175"/>
              </a:xfrm>
              <a:prstGeom prst="flowChartPunchedTape">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5" name="AutoShape 25"/>
              <p:cNvSpPr>
                <a:spLocks noChangeArrowheads="1"/>
              </p:cNvSpPr>
              <p:nvPr/>
            </p:nvSpPr>
            <p:spPr bwMode="auto">
              <a:xfrm rot="2288576">
                <a:off x="3470" y="1298"/>
                <a:ext cx="302" cy="175"/>
              </a:xfrm>
              <a:prstGeom prst="flowChartPunchedTape">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86" name="Line 26"/>
            <p:cNvSpPr>
              <a:spLocks noChangeShapeType="1"/>
            </p:cNvSpPr>
            <p:nvPr/>
          </p:nvSpPr>
          <p:spPr bwMode="auto">
            <a:xfrm>
              <a:off x="3742" y="2115"/>
              <a:ext cx="181" cy="136"/>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87" name="Group 27"/>
          <p:cNvGrpSpPr>
            <a:grpSpLocks/>
          </p:cNvGrpSpPr>
          <p:nvPr/>
        </p:nvGrpSpPr>
        <p:grpSpPr bwMode="auto">
          <a:xfrm>
            <a:off x="682625" y="3141663"/>
            <a:ext cx="2378075" cy="430212"/>
            <a:chOff x="430" y="1979"/>
            <a:chExt cx="1498" cy="271"/>
          </a:xfrm>
        </p:grpSpPr>
        <p:sp>
          <p:nvSpPr>
            <p:cNvPr id="15388" name="Text Box 28"/>
            <p:cNvSpPr txBox="1">
              <a:spLocks noChangeArrowheads="1"/>
            </p:cNvSpPr>
            <p:nvPr/>
          </p:nvSpPr>
          <p:spPr bwMode="auto">
            <a:xfrm>
              <a:off x="430" y="1979"/>
              <a:ext cx="9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b="1">
                  <a:solidFill>
                    <a:srgbClr val="FF0000"/>
                  </a:solidFill>
                </a:rPr>
                <a:t>Anode +ve</a:t>
              </a:r>
              <a:endParaRPr lang="en-US" altLang="en-US" b="1">
                <a:solidFill>
                  <a:srgbClr val="FF0000"/>
                </a:solidFill>
              </a:endParaRPr>
            </a:p>
          </p:txBody>
        </p:sp>
        <p:sp>
          <p:nvSpPr>
            <p:cNvPr id="15389" name="Line 29"/>
            <p:cNvSpPr>
              <a:spLocks noChangeShapeType="1"/>
            </p:cNvSpPr>
            <p:nvPr/>
          </p:nvSpPr>
          <p:spPr bwMode="auto">
            <a:xfrm>
              <a:off x="1383" y="2115"/>
              <a:ext cx="545" cy="13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90" name="Group 30"/>
          <p:cNvGrpSpPr>
            <a:grpSpLocks/>
          </p:cNvGrpSpPr>
          <p:nvPr/>
        </p:nvGrpSpPr>
        <p:grpSpPr bwMode="auto">
          <a:xfrm>
            <a:off x="6516688" y="3213100"/>
            <a:ext cx="2016125" cy="366713"/>
            <a:chOff x="4105" y="2024"/>
            <a:chExt cx="1270" cy="231"/>
          </a:xfrm>
        </p:grpSpPr>
        <p:sp>
          <p:nvSpPr>
            <p:cNvPr id="15391" name="Text Box 31"/>
            <p:cNvSpPr txBox="1">
              <a:spLocks noChangeArrowheads="1"/>
            </p:cNvSpPr>
            <p:nvPr/>
          </p:nvSpPr>
          <p:spPr bwMode="auto">
            <a:xfrm>
              <a:off x="4422" y="2024"/>
              <a:ext cx="9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0000CC"/>
                  </a:solidFill>
                </a:rPr>
                <a:t>Cathode -ve</a:t>
              </a:r>
              <a:endParaRPr lang="en-US" altLang="en-US" b="1">
                <a:solidFill>
                  <a:srgbClr val="0000CC"/>
                </a:solidFill>
              </a:endParaRPr>
            </a:p>
          </p:txBody>
        </p:sp>
        <p:sp>
          <p:nvSpPr>
            <p:cNvPr id="15392" name="Line 32"/>
            <p:cNvSpPr>
              <a:spLocks noChangeShapeType="1"/>
            </p:cNvSpPr>
            <p:nvPr/>
          </p:nvSpPr>
          <p:spPr bwMode="auto">
            <a:xfrm flipH="1">
              <a:off x="4105" y="2160"/>
              <a:ext cx="317" cy="91"/>
            </a:xfrm>
            <a:prstGeom prst="line">
              <a:avLst/>
            </a:prstGeom>
            <a:noFill/>
            <a:ln w="190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93" name="Group 33"/>
          <p:cNvGrpSpPr>
            <a:grpSpLocks/>
          </p:cNvGrpSpPr>
          <p:nvPr/>
        </p:nvGrpSpPr>
        <p:grpSpPr bwMode="auto">
          <a:xfrm>
            <a:off x="3492500" y="3644900"/>
            <a:ext cx="1439863" cy="582613"/>
            <a:chOff x="2200" y="2296"/>
            <a:chExt cx="907" cy="367"/>
          </a:xfrm>
        </p:grpSpPr>
        <p:sp>
          <p:nvSpPr>
            <p:cNvPr id="15394" name="Oval 34"/>
            <p:cNvSpPr>
              <a:spLocks noChangeArrowheads="1"/>
            </p:cNvSpPr>
            <p:nvPr/>
          </p:nvSpPr>
          <p:spPr bwMode="auto">
            <a:xfrm>
              <a:off x="2381" y="2296"/>
              <a:ext cx="136" cy="136"/>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Line 35"/>
            <p:cNvSpPr>
              <a:spLocks noChangeShapeType="1"/>
            </p:cNvSpPr>
            <p:nvPr/>
          </p:nvSpPr>
          <p:spPr bwMode="auto">
            <a:xfrm flipH="1">
              <a:off x="2200" y="2341"/>
              <a:ext cx="181" cy="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6" name="Text Box 36"/>
            <p:cNvSpPr txBox="1">
              <a:spLocks noChangeArrowheads="1"/>
            </p:cNvSpPr>
            <p:nvPr/>
          </p:nvSpPr>
          <p:spPr bwMode="auto">
            <a:xfrm>
              <a:off x="2290" y="2432"/>
              <a:ext cx="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0000CC"/>
                  </a:solidFill>
                </a:rPr>
                <a:t>electrons</a:t>
              </a:r>
              <a:endParaRPr lang="en-US" altLang="en-US" b="1">
                <a:solidFill>
                  <a:srgbClr val="0000CC"/>
                </a:solidFill>
              </a:endParaRPr>
            </a:p>
          </p:txBody>
        </p:sp>
      </p:grpSp>
      <p:sp>
        <p:nvSpPr>
          <p:cNvPr id="15397" name="Text Box 37"/>
          <p:cNvSpPr txBox="1">
            <a:spLocks noChangeArrowheads="1"/>
          </p:cNvSpPr>
          <p:nvPr/>
        </p:nvSpPr>
        <p:spPr bwMode="auto">
          <a:xfrm>
            <a:off x="900113" y="476250"/>
            <a:ext cx="74882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dirty="0">
                <a:solidFill>
                  <a:srgbClr val="FF0000"/>
                </a:solidFill>
                <a:latin typeface="Times New Roman" panose="02020603050405020304" pitchFamily="18" charset="0"/>
                <a:cs typeface="Times New Roman" panose="02020603050405020304" pitchFamily="18" charset="0"/>
              </a:rPr>
              <a:t>The electromagnetic radiation releases electrons from the metal cathode.  These electrons are attracted to the anode and complete a circuit allowing a current to flow</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5398" name="Text Box 38"/>
          <p:cNvSpPr txBox="1">
            <a:spLocks noChangeArrowheads="1"/>
          </p:cNvSpPr>
          <p:nvPr/>
        </p:nvSpPr>
        <p:spPr bwMode="auto">
          <a:xfrm>
            <a:off x="3563938" y="3141663"/>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600" b="1"/>
              <a:t>vacuum</a:t>
            </a:r>
            <a:endParaRPr lang="en-US" altLang="en-US" sz="1600" b="1"/>
          </a:p>
        </p:txBody>
      </p:sp>
      <p:sp>
        <p:nvSpPr>
          <p:cNvPr id="41" name="Text Box 72"/>
          <p:cNvSpPr txBox="1">
            <a:spLocks noChangeArrowheads="1"/>
          </p:cNvSpPr>
          <p:nvPr/>
        </p:nvSpPr>
        <p:spPr bwMode="auto">
          <a:xfrm>
            <a:off x="1320799" y="5566522"/>
            <a:ext cx="64293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400" b="1" dirty="0">
                <a:solidFill>
                  <a:srgbClr val="0000CC"/>
                </a:solidFill>
                <a:latin typeface="Times New Roman" panose="02020603050405020304" pitchFamily="18" charset="0"/>
                <a:cs typeface="Times New Roman" panose="02020603050405020304" pitchFamily="18" charset="0"/>
              </a:rPr>
              <a:t>The </a:t>
            </a:r>
            <a:r>
              <a:rPr lang="en-GB" altLang="en-US" sz="2400" b="1" dirty="0" err="1">
                <a:solidFill>
                  <a:srgbClr val="0000CC"/>
                </a:solidFill>
                <a:latin typeface="Times New Roman" panose="02020603050405020304" pitchFamily="18" charset="0"/>
                <a:cs typeface="Times New Roman" panose="02020603050405020304" pitchFamily="18" charset="0"/>
              </a:rPr>
              <a:t>p.d</a:t>
            </a:r>
            <a:r>
              <a:rPr lang="en-GB" altLang="en-US" sz="2400" b="1" dirty="0">
                <a:solidFill>
                  <a:srgbClr val="0000CC"/>
                </a:solidFill>
                <a:latin typeface="Times New Roman" panose="02020603050405020304" pitchFamily="18" charset="0"/>
                <a:cs typeface="Times New Roman" panose="02020603050405020304" pitchFamily="18" charset="0"/>
              </a:rPr>
              <a:t>. across the tube measures the maximum kinetic energy of the ejected electrons in electron </a:t>
            </a:r>
            <a:r>
              <a:rPr lang="en-GB" altLang="en-US" sz="2400" b="1" dirty="0" smtClean="0">
                <a:solidFill>
                  <a:srgbClr val="0000CC"/>
                </a:solidFill>
                <a:latin typeface="Times New Roman" panose="02020603050405020304" pitchFamily="18" charset="0"/>
                <a:cs typeface="Times New Roman" panose="02020603050405020304" pitchFamily="18" charset="0"/>
              </a:rPr>
              <a:t>volts </a:t>
            </a:r>
            <a:r>
              <a:rPr lang="en-GB" altLang="en-US" sz="2400" b="1" dirty="0" smtClean="0">
                <a:solidFill>
                  <a:srgbClr val="FF0000"/>
                </a:solidFill>
                <a:latin typeface="Times New Roman" panose="02020603050405020304" pitchFamily="18" charset="0"/>
                <a:cs typeface="Times New Roman" panose="02020603050405020304" pitchFamily="18" charset="0"/>
              </a:rPr>
              <a:t>(eV).</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0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390"/>
                                        </p:tgtEl>
                                        <p:attrNameLst>
                                          <p:attrName>style.visibility</p:attrName>
                                        </p:attrNameLst>
                                      </p:cBhvr>
                                      <p:to>
                                        <p:strVal val="visible"/>
                                      </p:to>
                                    </p:set>
                                    <p:animEffect transition="in" filter="strips(downLeft)">
                                      <p:cBhvr>
                                        <p:cTn id="7" dur="500"/>
                                        <p:tgtEl>
                                          <p:spTgt spid="15390"/>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Highlight.wav"/>
                                        </p:tgtEl>
                                      </p:cMediaNode>
                                    </p:audio>
                                  </p:subTnLst>
                                </p:cTn>
                              </p:par>
                              <p:par>
                                <p:cTn id="8" presetID="18" presetClass="entr" presetSubtype="6" fill="hold" nodeType="withEffect">
                                  <p:stCondLst>
                                    <p:cond delay="0"/>
                                  </p:stCondLst>
                                  <p:childTnLst>
                                    <p:set>
                                      <p:cBhvr>
                                        <p:cTn id="9" dur="1" fill="hold">
                                          <p:stCondLst>
                                            <p:cond delay="0"/>
                                          </p:stCondLst>
                                        </p:cTn>
                                        <p:tgtEl>
                                          <p:spTgt spid="15387"/>
                                        </p:tgtEl>
                                        <p:attrNameLst>
                                          <p:attrName>style.visibility</p:attrName>
                                        </p:attrNameLst>
                                      </p:cBhvr>
                                      <p:to>
                                        <p:strVal val="visible"/>
                                      </p:to>
                                    </p:set>
                                    <p:animEffect transition="in" filter="strips(downRight)">
                                      <p:cBhvr>
                                        <p:cTn id="10" dur="500"/>
                                        <p:tgtEl>
                                          <p:spTgt spid="153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15381"/>
                                        </p:tgtEl>
                                        <p:attrNameLst>
                                          <p:attrName>style.visibility</p:attrName>
                                        </p:attrNameLst>
                                      </p:cBhvr>
                                      <p:to>
                                        <p:strVal val="visible"/>
                                      </p:to>
                                    </p:set>
                                    <p:anim calcmode="lin" valueType="num">
                                      <p:cBhvr additive="base">
                                        <p:cTn id="15" dur="500" fill="hold"/>
                                        <p:tgtEl>
                                          <p:spTgt spid="15381"/>
                                        </p:tgtEl>
                                        <p:attrNameLst>
                                          <p:attrName>ppt_x</p:attrName>
                                        </p:attrNameLst>
                                      </p:cBhvr>
                                      <p:tavLst>
                                        <p:tav tm="0">
                                          <p:val>
                                            <p:strVal val="0-#ppt_w/2"/>
                                          </p:val>
                                        </p:tav>
                                        <p:tav tm="100000">
                                          <p:val>
                                            <p:strVal val="#ppt_x"/>
                                          </p:val>
                                        </p:tav>
                                      </p:tavLst>
                                    </p:anim>
                                    <p:anim calcmode="lin" valueType="num">
                                      <p:cBhvr additive="base">
                                        <p:cTn id="16" dur="500" fill="hold"/>
                                        <p:tgtEl>
                                          <p:spTgt spid="15381"/>
                                        </p:tgtEl>
                                        <p:attrNameLst>
                                          <p:attrName>ppt_y</p:attrName>
                                        </p:attrNameLst>
                                      </p:cBhvr>
                                      <p:tavLst>
                                        <p:tav tm="0">
                                          <p:val>
                                            <p:strVal val="0-#ppt_h/2"/>
                                          </p:val>
                                        </p:tav>
                                        <p:tav tm="100000">
                                          <p:val>
                                            <p:strVal val="#ppt_y"/>
                                          </p:val>
                                        </p:tav>
                                      </p:tavLst>
                                    </p:anim>
                                  </p:childTnLst>
                                  <p:subTnLst>
                                    <p:audio>
                                      <p:cMediaNode vol="90000">
                                        <p:cTn display="0" masterRel="sameClick">
                                          <p:stCondLst>
                                            <p:cond evt="begin" delay="0">
                                              <p:tn val="13"/>
                                            </p:cond>
                                          </p:stCondLst>
                                          <p:endCondLst>
                                            <p:cond evt="onStopAudio" delay="0">
                                              <p:tgtEl>
                                                <p:sldTgt/>
                                              </p:tgtEl>
                                            </p:cond>
                                          </p:endCondLst>
                                        </p:cTn>
                                        <p:tgtEl>
                                          <p:sndTgt r:embed="rId3" name="klaxon.wav"/>
                                        </p:tgtEl>
                                      </p:cMediaNode>
                                    </p:audio>
                                  </p:subTnLst>
                                </p:cTn>
                              </p:par>
                              <p:par>
                                <p:cTn id="17" presetID="1" presetClass="entr" presetSubtype="0" fill="hold" grpId="0" nodeType="withEffect">
                                  <p:stCondLst>
                                    <p:cond delay="0"/>
                                  </p:stCondLst>
                                  <p:childTnLst>
                                    <p:set>
                                      <p:cBhvr>
                                        <p:cTn id="18" dur="1" fill="hold">
                                          <p:stCondLst>
                                            <p:cond delay="0"/>
                                          </p:stCondLst>
                                        </p:cTn>
                                        <p:tgtEl>
                                          <p:spTgt spid="153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93"/>
                                        </p:tgtEl>
                                        <p:attrNameLst>
                                          <p:attrName>style.visibility</p:attrName>
                                        </p:attrNameLst>
                                      </p:cBhvr>
                                      <p:to>
                                        <p:strVal val="visible"/>
                                      </p:to>
                                    </p:set>
                                  </p:childTnLst>
                                </p:cTn>
                              </p:par>
                            </p:childTnLst>
                          </p:cTn>
                        </p:par>
                        <p:par>
                          <p:cTn id="23" fill="hold" nodeType="afterGroup">
                            <p:stCondLst>
                              <p:cond delay="0"/>
                            </p:stCondLst>
                            <p:childTnLst>
                              <p:par>
                                <p:cTn id="24" presetID="35" presetClass="path" presetSubtype="0" accel="50000" decel="50000" fill="hold" nodeType="afterEffect">
                                  <p:stCondLst>
                                    <p:cond delay="0"/>
                                  </p:stCondLst>
                                  <p:childTnLst>
                                    <p:animMotion origin="layout" path="M 0.21858 -0.03194 L -0.03142 -0.03194 " pathEditMode="relative" rAng="0" ptsTypes="AA">
                                      <p:cBhvr>
                                        <p:cTn id="25" dur="2000" fill="hold"/>
                                        <p:tgtEl>
                                          <p:spTgt spid="15393"/>
                                        </p:tgtEl>
                                        <p:attrNameLst>
                                          <p:attrName>ppt_x</p:attrName>
                                          <p:attrName>ppt_y</p:attrName>
                                        </p:attrNameLst>
                                      </p:cBhvr>
                                      <p:rCtr x="-12500" y="0"/>
                                    </p:animMotion>
                                  </p:childTnLst>
                                  <p:subTnLst>
                                    <p:audio>
                                      <p:cMediaNode vol="100000">
                                        <p:cTn display="0" masterRel="sameClick">
                                          <p:stCondLst>
                                            <p:cond evt="begin" delay="0">
                                              <p:tn val="24"/>
                                            </p:cond>
                                          </p:stCondLst>
                                          <p:endCondLst>
                                            <p:cond evt="onStopAudio" delay="0">
                                              <p:tgtEl>
                                                <p:sldTgt/>
                                              </p:tgtEl>
                                            </p:cond>
                                          </p:endCondLst>
                                        </p:cTn>
                                        <p:tgtEl>
                                          <p:sndTgt r:embed="rId3" name="klaxon.wav"/>
                                        </p:tgtEl>
                                      </p:cMediaNode>
                                    </p:audio>
                                  </p:subTnLst>
                                </p:cTn>
                              </p:par>
                            </p:childTnLst>
                          </p:cTn>
                        </p:par>
                        <p:par>
                          <p:cTn id="26" fill="hold" nodeType="afterGroup">
                            <p:stCondLst>
                              <p:cond delay="2000"/>
                            </p:stCondLst>
                            <p:childTnLst>
                              <p:par>
                                <p:cTn id="27" presetID="1" presetClass="entr" presetSubtype="0" fill="hold" grpId="0" nodeType="afterEffect">
                                  <p:stCondLst>
                                    <p:cond delay="1000"/>
                                  </p:stCondLst>
                                  <p:childTnLst>
                                    <p:set>
                                      <p:cBhvr>
                                        <p:cTn id="28" dur="1" fill="hold">
                                          <p:stCondLst>
                                            <p:cond delay="0"/>
                                          </p:stCondLst>
                                        </p:cTn>
                                        <p:tgtEl>
                                          <p:spTgt spid="153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97"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2"/>
          <p:cNvSpPr>
            <a:spLocks noGrp="1"/>
          </p:cNvSpPr>
          <p:nvPr>
            <p:ph type="sldNum" sz="quarter" idx="11"/>
          </p:nvPr>
        </p:nvSpPr>
        <p:spPr/>
        <p:txBody>
          <a:bodyPr/>
          <a:lstStyle/>
          <a:p>
            <a:fld id="{0D894DA5-4042-4F4C-86BD-497714D23B54}" type="slidenum">
              <a:rPr lang="en-US" altLang="en-US">
                <a:solidFill>
                  <a:schemeClr val="tx1"/>
                </a:solidFill>
                <a:latin typeface="Times New Roman" panose="02020603050405020304" pitchFamily="18" charset="0"/>
                <a:cs typeface="Times New Roman" panose="02020603050405020304" pitchFamily="18" charset="0"/>
              </a:rPr>
              <a:pPr/>
              <a:t>9</a:t>
            </a:fld>
            <a:endParaRPr lang="en-US" altLang="en-US">
              <a:solidFill>
                <a:schemeClr val="tx1"/>
              </a:solidFill>
              <a:latin typeface="Times New Roman" panose="02020603050405020304" pitchFamily="18" charset="0"/>
              <a:cs typeface="Times New Roman" panose="02020603050405020304" pitchFamily="18" charset="0"/>
            </a:endParaRPr>
          </a:p>
        </p:txBody>
      </p:sp>
      <p:graphicFrame>
        <p:nvGraphicFramePr>
          <p:cNvPr id="10333" name="Object 93"/>
          <p:cNvGraphicFramePr>
            <a:graphicFrameLocks noChangeAspect="1"/>
          </p:cNvGraphicFramePr>
          <p:nvPr>
            <p:extLst>
              <p:ext uri="{D42A27DB-BD31-4B8C-83A1-F6EECF244321}">
                <p14:modId xmlns:p14="http://schemas.microsoft.com/office/powerpoint/2010/main" val="1593586179"/>
              </p:ext>
            </p:extLst>
          </p:nvPr>
        </p:nvGraphicFramePr>
        <p:xfrm>
          <a:off x="9685338" y="5516563"/>
          <a:ext cx="541337" cy="552450"/>
        </p:xfrm>
        <a:graphic>
          <a:graphicData uri="http://schemas.openxmlformats.org/presentationml/2006/ole">
            <mc:AlternateContent xmlns:mc="http://schemas.openxmlformats.org/markup-compatibility/2006">
              <mc:Choice xmlns:v="urn:schemas-microsoft-com:vml" Requires="v">
                <p:oleObj spid="_x0000_s1236" name="CorelDRAW" r:id="rId5" imgW="2063191" imgH="2109216" progId="CorelDraw.Graphic.7">
                  <p:embed/>
                </p:oleObj>
              </mc:Choice>
              <mc:Fallback>
                <p:oleObj name="CorelDRAW" r:id="rId5" imgW="2063191" imgH="2109216" progId="CorelDraw.Graphic.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5338" y="5516563"/>
                        <a:ext cx="541337"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4" name="Object 94"/>
          <p:cNvGraphicFramePr>
            <a:graphicFrameLocks noChangeAspect="1"/>
          </p:cNvGraphicFramePr>
          <p:nvPr>
            <p:extLst>
              <p:ext uri="{D42A27DB-BD31-4B8C-83A1-F6EECF244321}">
                <p14:modId xmlns:p14="http://schemas.microsoft.com/office/powerpoint/2010/main" val="3943719966"/>
              </p:ext>
            </p:extLst>
          </p:nvPr>
        </p:nvGraphicFramePr>
        <p:xfrm>
          <a:off x="9756775" y="4868863"/>
          <a:ext cx="541338" cy="552450"/>
        </p:xfrm>
        <a:graphic>
          <a:graphicData uri="http://schemas.openxmlformats.org/presentationml/2006/ole">
            <mc:AlternateContent xmlns:mc="http://schemas.openxmlformats.org/markup-compatibility/2006">
              <mc:Choice xmlns:v="urn:schemas-microsoft-com:vml" Requires="v">
                <p:oleObj spid="_x0000_s1237" name="CorelDRAW" r:id="rId7" imgW="2063191" imgH="2109216" progId="CorelDraw.Graphic.7">
                  <p:embed/>
                </p:oleObj>
              </mc:Choice>
              <mc:Fallback>
                <p:oleObj name="CorelDRAW" r:id="rId7" imgW="2063191" imgH="2109216" progId="CorelDraw.Graphic.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6775" y="4868863"/>
                        <a:ext cx="541338"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5" name="Object 95"/>
          <p:cNvGraphicFramePr>
            <a:graphicFrameLocks noChangeAspect="1"/>
          </p:cNvGraphicFramePr>
          <p:nvPr>
            <p:extLst>
              <p:ext uri="{D42A27DB-BD31-4B8C-83A1-F6EECF244321}">
                <p14:modId xmlns:p14="http://schemas.microsoft.com/office/powerpoint/2010/main" val="683746374"/>
              </p:ext>
            </p:extLst>
          </p:nvPr>
        </p:nvGraphicFramePr>
        <p:xfrm>
          <a:off x="9612313" y="3933825"/>
          <a:ext cx="541337" cy="552450"/>
        </p:xfrm>
        <a:graphic>
          <a:graphicData uri="http://schemas.openxmlformats.org/presentationml/2006/ole">
            <mc:AlternateContent xmlns:mc="http://schemas.openxmlformats.org/markup-compatibility/2006">
              <mc:Choice xmlns:v="urn:schemas-microsoft-com:vml" Requires="v">
                <p:oleObj spid="_x0000_s1238" name="CorelDRAW" r:id="rId8" imgW="2063191" imgH="2109216" progId="CorelDraw.Graphic.7">
                  <p:embed/>
                </p:oleObj>
              </mc:Choice>
              <mc:Fallback>
                <p:oleObj name="CorelDRAW" r:id="rId8" imgW="2063191" imgH="2109216" progId="CorelDraw.Graphic.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2313" y="3933825"/>
                        <a:ext cx="541337"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 name="Object 103"/>
          <p:cNvGraphicFramePr>
            <a:graphicFrameLocks noChangeAspect="1"/>
          </p:cNvGraphicFramePr>
          <p:nvPr>
            <p:extLst>
              <p:ext uri="{D42A27DB-BD31-4B8C-83A1-F6EECF244321}">
                <p14:modId xmlns:p14="http://schemas.microsoft.com/office/powerpoint/2010/main" val="1289132136"/>
              </p:ext>
            </p:extLst>
          </p:nvPr>
        </p:nvGraphicFramePr>
        <p:xfrm>
          <a:off x="9901238" y="1196975"/>
          <a:ext cx="576262" cy="463550"/>
        </p:xfrm>
        <a:graphic>
          <a:graphicData uri="http://schemas.openxmlformats.org/presentationml/2006/ole">
            <mc:AlternateContent xmlns:mc="http://schemas.openxmlformats.org/markup-compatibility/2006">
              <mc:Choice xmlns:v="urn:schemas-microsoft-com:vml" Requires="v">
                <p:oleObj spid="_x0000_s1239" name="CorelDRAW" r:id="rId9" imgW="2501189" imgH="2012899" progId="CorelDraw.Graphic.7">
                  <p:embed/>
                </p:oleObj>
              </mc:Choice>
              <mc:Fallback>
                <p:oleObj name="CorelDRAW" r:id="rId9" imgW="2501189" imgH="2012899" progId="CorelDraw.Graphic.7">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1238" y="1196975"/>
                        <a:ext cx="5762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4" name="Object 104"/>
          <p:cNvGraphicFramePr>
            <a:graphicFrameLocks noChangeAspect="1"/>
          </p:cNvGraphicFramePr>
          <p:nvPr>
            <p:extLst>
              <p:ext uri="{D42A27DB-BD31-4B8C-83A1-F6EECF244321}">
                <p14:modId xmlns:p14="http://schemas.microsoft.com/office/powerpoint/2010/main" val="3185902355"/>
              </p:ext>
            </p:extLst>
          </p:nvPr>
        </p:nvGraphicFramePr>
        <p:xfrm>
          <a:off x="9396413" y="404813"/>
          <a:ext cx="576262" cy="463550"/>
        </p:xfrm>
        <a:graphic>
          <a:graphicData uri="http://schemas.openxmlformats.org/presentationml/2006/ole">
            <mc:AlternateContent xmlns:mc="http://schemas.openxmlformats.org/markup-compatibility/2006">
              <mc:Choice xmlns:v="urn:schemas-microsoft-com:vml" Requires="v">
                <p:oleObj spid="_x0000_s1240" name="CorelDRAW" r:id="rId11" imgW="2501189" imgH="2012899" progId="CorelDraw.Graphic.7">
                  <p:embed/>
                </p:oleObj>
              </mc:Choice>
              <mc:Fallback>
                <p:oleObj name="CorelDRAW" r:id="rId11" imgW="2501189" imgH="2012899" progId="CorelDraw.Graphic.7">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6413" y="404813"/>
                        <a:ext cx="5762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5" name="Object 105"/>
          <p:cNvGraphicFramePr>
            <a:graphicFrameLocks noChangeAspect="1"/>
          </p:cNvGraphicFramePr>
          <p:nvPr>
            <p:extLst>
              <p:ext uri="{D42A27DB-BD31-4B8C-83A1-F6EECF244321}">
                <p14:modId xmlns:p14="http://schemas.microsoft.com/office/powerpoint/2010/main" val="3589134632"/>
              </p:ext>
            </p:extLst>
          </p:nvPr>
        </p:nvGraphicFramePr>
        <p:xfrm>
          <a:off x="9324975" y="2852738"/>
          <a:ext cx="576263" cy="463550"/>
        </p:xfrm>
        <a:graphic>
          <a:graphicData uri="http://schemas.openxmlformats.org/presentationml/2006/ole">
            <mc:AlternateContent xmlns:mc="http://schemas.openxmlformats.org/markup-compatibility/2006">
              <mc:Choice xmlns:v="urn:schemas-microsoft-com:vml" Requires="v">
                <p:oleObj spid="_x0000_s1241" name="CorelDRAW" r:id="rId12" imgW="2501189" imgH="2012899" progId="CorelDraw.Graphic.7">
                  <p:embed/>
                </p:oleObj>
              </mc:Choice>
              <mc:Fallback>
                <p:oleObj name="CorelDRAW" r:id="rId12" imgW="2501189" imgH="2012899" progId="CorelDraw.Graphic.7">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4975" y="2852738"/>
                        <a:ext cx="5762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8" name="Object 108"/>
          <p:cNvGraphicFramePr>
            <a:graphicFrameLocks noChangeAspect="1"/>
          </p:cNvGraphicFramePr>
          <p:nvPr>
            <p:extLst>
              <p:ext uri="{D42A27DB-BD31-4B8C-83A1-F6EECF244321}">
                <p14:modId xmlns:p14="http://schemas.microsoft.com/office/powerpoint/2010/main" val="1600923543"/>
              </p:ext>
            </p:extLst>
          </p:nvPr>
        </p:nvGraphicFramePr>
        <p:xfrm>
          <a:off x="9467850" y="2205038"/>
          <a:ext cx="647700" cy="492125"/>
        </p:xfrm>
        <a:graphic>
          <a:graphicData uri="http://schemas.openxmlformats.org/presentationml/2006/ole">
            <mc:AlternateContent xmlns:mc="http://schemas.openxmlformats.org/markup-compatibility/2006">
              <mc:Choice xmlns:v="urn:schemas-microsoft-com:vml" Requires="v">
                <p:oleObj spid="_x0000_s1242" name="CorelDRAW" r:id="rId13" imgW="2727655" imgH="2073859" progId="CorelDraw.Graphic.7">
                  <p:embed/>
                </p:oleObj>
              </mc:Choice>
              <mc:Fallback>
                <p:oleObj name="CorelDRAW" r:id="rId13" imgW="2727655" imgH="2073859" progId="CorelDraw.Graphic.7">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67850" y="2205038"/>
                        <a:ext cx="6477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9" name="Object 109"/>
          <p:cNvGraphicFramePr>
            <a:graphicFrameLocks noChangeAspect="1"/>
          </p:cNvGraphicFramePr>
          <p:nvPr>
            <p:extLst>
              <p:ext uri="{D42A27DB-BD31-4B8C-83A1-F6EECF244321}">
                <p14:modId xmlns:p14="http://schemas.microsoft.com/office/powerpoint/2010/main" val="2818255171"/>
              </p:ext>
            </p:extLst>
          </p:nvPr>
        </p:nvGraphicFramePr>
        <p:xfrm>
          <a:off x="9324975" y="4508500"/>
          <a:ext cx="647700" cy="492125"/>
        </p:xfrm>
        <a:graphic>
          <a:graphicData uri="http://schemas.openxmlformats.org/presentationml/2006/ole">
            <mc:AlternateContent xmlns:mc="http://schemas.openxmlformats.org/markup-compatibility/2006">
              <mc:Choice xmlns:v="urn:schemas-microsoft-com:vml" Requires="v">
                <p:oleObj spid="_x0000_s1243" name="CorelDRAW" r:id="rId15" imgW="2727655" imgH="2073859" progId="CorelDraw.Graphic.7">
                  <p:embed/>
                </p:oleObj>
              </mc:Choice>
              <mc:Fallback>
                <p:oleObj name="CorelDRAW" r:id="rId15" imgW="2727655" imgH="2073859" progId="CorelDraw.Graphic.7">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4975" y="4508500"/>
                        <a:ext cx="6477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0" name="Text Box 110"/>
          <p:cNvSpPr txBox="1">
            <a:spLocks noChangeArrowheads="1"/>
          </p:cNvSpPr>
          <p:nvPr/>
        </p:nvSpPr>
        <p:spPr bwMode="auto">
          <a:xfrm>
            <a:off x="179388" y="188913"/>
            <a:ext cx="6335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a:latin typeface="Times New Roman" panose="02020603050405020304" pitchFamily="18" charset="0"/>
                <a:cs typeface="Times New Roman" panose="02020603050405020304" pitchFamily="18" charset="0"/>
              </a:rPr>
              <a:t>Potassium metal undergoes photoemission with blue and green light, but not with red light.</a:t>
            </a:r>
            <a:endParaRPr lang="en-US" altLang="en-US" sz="2000" b="1">
              <a:latin typeface="Times New Roman" panose="02020603050405020304" pitchFamily="18" charset="0"/>
              <a:cs typeface="Times New Roman" panose="02020603050405020304" pitchFamily="18" charset="0"/>
            </a:endParaRPr>
          </a:p>
        </p:txBody>
      </p:sp>
      <p:grpSp>
        <p:nvGrpSpPr>
          <p:cNvPr id="10352" name="Group 112"/>
          <p:cNvGrpSpPr>
            <a:grpSpLocks/>
          </p:cNvGrpSpPr>
          <p:nvPr/>
        </p:nvGrpSpPr>
        <p:grpSpPr bwMode="auto">
          <a:xfrm>
            <a:off x="2051050" y="3860800"/>
            <a:ext cx="5761038" cy="1295400"/>
            <a:chOff x="1292" y="2432"/>
            <a:chExt cx="3629" cy="816"/>
          </a:xfrm>
        </p:grpSpPr>
        <p:grpSp>
          <p:nvGrpSpPr>
            <p:cNvPr id="10308" name="Group 68"/>
            <p:cNvGrpSpPr>
              <a:grpSpLocks/>
            </p:cNvGrpSpPr>
            <p:nvPr/>
          </p:nvGrpSpPr>
          <p:grpSpPr bwMode="auto">
            <a:xfrm>
              <a:off x="1292" y="2432"/>
              <a:ext cx="3629" cy="816"/>
              <a:chOff x="1111" y="1253"/>
              <a:chExt cx="3629" cy="816"/>
            </a:xfrm>
          </p:grpSpPr>
          <p:sp>
            <p:nvSpPr>
              <p:cNvPr id="10307" name="Rectangle 67"/>
              <p:cNvSpPr>
                <a:spLocks noChangeArrowheads="1"/>
              </p:cNvSpPr>
              <p:nvPr/>
            </p:nvSpPr>
            <p:spPr bwMode="auto">
              <a:xfrm>
                <a:off x="1111" y="1253"/>
                <a:ext cx="3629" cy="816"/>
              </a:xfrm>
              <a:prstGeom prst="rect">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nvGrpSpPr>
              <p:cNvPr id="10288" name="Group 48"/>
              <p:cNvGrpSpPr>
                <a:grpSpLocks/>
              </p:cNvGrpSpPr>
              <p:nvPr/>
            </p:nvGrpSpPr>
            <p:grpSpPr bwMode="auto">
              <a:xfrm>
                <a:off x="1156" y="1298"/>
                <a:ext cx="3538" cy="726"/>
                <a:chOff x="1383" y="709"/>
                <a:chExt cx="3402" cy="1109"/>
              </a:xfrm>
            </p:grpSpPr>
            <p:graphicFrame>
              <p:nvGraphicFramePr>
                <p:cNvPr id="10289" name="Object 49"/>
                <p:cNvGraphicFramePr>
                  <a:graphicFrameLocks noChangeAspect="1"/>
                </p:cNvGraphicFramePr>
                <p:nvPr/>
              </p:nvGraphicFramePr>
              <p:xfrm>
                <a:off x="1973" y="1071"/>
                <a:ext cx="614" cy="384"/>
              </p:xfrm>
              <a:graphic>
                <a:graphicData uri="http://schemas.openxmlformats.org/presentationml/2006/ole">
                  <mc:AlternateContent xmlns:mc="http://schemas.openxmlformats.org/markup-compatibility/2006">
                    <mc:Choice xmlns:v="urn:schemas-microsoft-com:vml" Requires="v">
                      <p:oleObj spid="_x0000_s1244" name="Bitmap Image" r:id="rId16" imgW="561905" imgH="609524" progId="Paint.Picture">
                        <p:embed/>
                      </p:oleObj>
                    </mc:Choice>
                    <mc:Fallback>
                      <p:oleObj name="Bitmap Image" r:id="rId16"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73"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0" name="Object 50"/>
                <p:cNvGraphicFramePr>
                  <a:graphicFrameLocks noChangeAspect="1"/>
                </p:cNvGraphicFramePr>
                <p:nvPr/>
              </p:nvGraphicFramePr>
              <p:xfrm>
                <a:off x="1383" y="1071"/>
                <a:ext cx="614" cy="384"/>
              </p:xfrm>
              <a:graphic>
                <a:graphicData uri="http://schemas.openxmlformats.org/presentationml/2006/ole">
                  <mc:AlternateContent xmlns:mc="http://schemas.openxmlformats.org/markup-compatibility/2006">
                    <mc:Choice xmlns:v="urn:schemas-microsoft-com:vml" Requires="v">
                      <p:oleObj spid="_x0000_s1245" name="Bitmap Image" r:id="rId18" imgW="561905" imgH="609524" progId="Paint.Picture">
                        <p:embed/>
                      </p:oleObj>
                    </mc:Choice>
                    <mc:Fallback>
                      <p:oleObj name="Bitmap Image" r:id="rId18"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3"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1" name="Object 51"/>
                <p:cNvGraphicFramePr>
                  <a:graphicFrameLocks noChangeAspect="1"/>
                </p:cNvGraphicFramePr>
                <p:nvPr/>
              </p:nvGraphicFramePr>
              <p:xfrm>
                <a:off x="2518" y="1071"/>
                <a:ext cx="614" cy="384"/>
              </p:xfrm>
              <a:graphic>
                <a:graphicData uri="http://schemas.openxmlformats.org/presentationml/2006/ole">
                  <mc:AlternateContent xmlns:mc="http://schemas.openxmlformats.org/markup-compatibility/2006">
                    <mc:Choice xmlns:v="urn:schemas-microsoft-com:vml" Requires="v">
                      <p:oleObj spid="_x0000_s1246" name="Bitmap Image" r:id="rId19" imgW="561905" imgH="609524" progId="Paint.Picture">
                        <p:embed/>
                      </p:oleObj>
                    </mc:Choice>
                    <mc:Fallback>
                      <p:oleObj name="Bitmap Image" r:id="rId19"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8"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2" name="Object 52"/>
                <p:cNvGraphicFramePr>
                  <a:graphicFrameLocks noChangeAspect="1"/>
                </p:cNvGraphicFramePr>
                <p:nvPr/>
              </p:nvGraphicFramePr>
              <p:xfrm>
                <a:off x="3069" y="1071"/>
                <a:ext cx="614" cy="384"/>
              </p:xfrm>
              <a:graphic>
                <a:graphicData uri="http://schemas.openxmlformats.org/presentationml/2006/ole">
                  <mc:AlternateContent xmlns:mc="http://schemas.openxmlformats.org/markup-compatibility/2006">
                    <mc:Choice xmlns:v="urn:schemas-microsoft-com:vml" Requires="v">
                      <p:oleObj spid="_x0000_s1247" name="Bitmap Image" r:id="rId20" imgW="561905" imgH="609524" progId="Paint.Picture">
                        <p:embed/>
                      </p:oleObj>
                    </mc:Choice>
                    <mc:Fallback>
                      <p:oleObj name="Bitmap Image" r:id="rId20"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9"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3" name="Object 53"/>
                <p:cNvGraphicFramePr>
                  <a:graphicFrameLocks noChangeAspect="1"/>
                </p:cNvGraphicFramePr>
                <p:nvPr/>
              </p:nvGraphicFramePr>
              <p:xfrm>
                <a:off x="3621" y="1071"/>
                <a:ext cx="614" cy="384"/>
              </p:xfrm>
              <a:graphic>
                <a:graphicData uri="http://schemas.openxmlformats.org/presentationml/2006/ole">
                  <mc:AlternateContent xmlns:mc="http://schemas.openxmlformats.org/markup-compatibility/2006">
                    <mc:Choice xmlns:v="urn:schemas-microsoft-com:vml" Requires="v">
                      <p:oleObj spid="_x0000_s1248" name="Bitmap Image" r:id="rId21" imgW="561905" imgH="609524" progId="Paint.Picture">
                        <p:embed/>
                      </p:oleObj>
                    </mc:Choice>
                    <mc:Fallback>
                      <p:oleObj name="Bitmap Image" r:id="rId21"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1"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4" name="Object 54"/>
                <p:cNvGraphicFramePr>
                  <a:graphicFrameLocks noChangeAspect="1"/>
                </p:cNvGraphicFramePr>
                <p:nvPr/>
              </p:nvGraphicFramePr>
              <p:xfrm>
                <a:off x="4171" y="1071"/>
                <a:ext cx="614" cy="384"/>
              </p:xfrm>
              <a:graphic>
                <a:graphicData uri="http://schemas.openxmlformats.org/presentationml/2006/ole">
                  <mc:AlternateContent xmlns:mc="http://schemas.openxmlformats.org/markup-compatibility/2006">
                    <mc:Choice xmlns:v="urn:schemas-microsoft-com:vml" Requires="v">
                      <p:oleObj spid="_x0000_s1249" name="Bitmap Image" r:id="rId22" imgW="561905" imgH="609524" progId="Paint.Picture">
                        <p:embed/>
                      </p:oleObj>
                    </mc:Choice>
                    <mc:Fallback>
                      <p:oleObj name="Bitmap Image" r:id="rId22"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71" y="1071"/>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5" name="Object 55"/>
                <p:cNvGraphicFramePr>
                  <a:graphicFrameLocks noChangeAspect="1"/>
                </p:cNvGraphicFramePr>
                <p:nvPr/>
              </p:nvGraphicFramePr>
              <p:xfrm>
                <a:off x="1973" y="1434"/>
                <a:ext cx="614" cy="384"/>
              </p:xfrm>
              <a:graphic>
                <a:graphicData uri="http://schemas.openxmlformats.org/presentationml/2006/ole">
                  <mc:AlternateContent xmlns:mc="http://schemas.openxmlformats.org/markup-compatibility/2006">
                    <mc:Choice xmlns:v="urn:schemas-microsoft-com:vml" Requires="v">
                      <p:oleObj spid="_x0000_s1250" name="Bitmap Image" r:id="rId23" imgW="561905" imgH="609524" progId="Paint.Picture">
                        <p:embed/>
                      </p:oleObj>
                    </mc:Choice>
                    <mc:Fallback>
                      <p:oleObj name="Bitmap Image" r:id="rId23"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73"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6" name="Object 56"/>
                <p:cNvGraphicFramePr>
                  <a:graphicFrameLocks noChangeAspect="1"/>
                </p:cNvGraphicFramePr>
                <p:nvPr/>
              </p:nvGraphicFramePr>
              <p:xfrm>
                <a:off x="1383" y="1434"/>
                <a:ext cx="614" cy="384"/>
              </p:xfrm>
              <a:graphic>
                <a:graphicData uri="http://schemas.openxmlformats.org/presentationml/2006/ole">
                  <mc:AlternateContent xmlns:mc="http://schemas.openxmlformats.org/markup-compatibility/2006">
                    <mc:Choice xmlns:v="urn:schemas-microsoft-com:vml" Requires="v">
                      <p:oleObj spid="_x0000_s1251" name="Bitmap Image" r:id="rId24" imgW="561905" imgH="609524" progId="Paint.Picture">
                        <p:embed/>
                      </p:oleObj>
                    </mc:Choice>
                    <mc:Fallback>
                      <p:oleObj name="Bitmap Image" r:id="rId24"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3"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7" name="Object 57"/>
                <p:cNvGraphicFramePr>
                  <a:graphicFrameLocks noChangeAspect="1"/>
                </p:cNvGraphicFramePr>
                <p:nvPr/>
              </p:nvGraphicFramePr>
              <p:xfrm>
                <a:off x="2518" y="1434"/>
                <a:ext cx="614" cy="384"/>
              </p:xfrm>
              <a:graphic>
                <a:graphicData uri="http://schemas.openxmlformats.org/presentationml/2006/ole">
                  <mc:AlternateContent xmlns:mc="http://schemas.openxmlformats.org/markup-compatibility/2006">
                    <mc:Choice xmlns:v="urn:schemas-microsoft-com:vml" Requires="v">
                      <p:oleObj spid="_x0000_s1252" name="Bitmap Image" r:id="rId25" imgW="561905" imgH="609524" progId="Paint.Picture">
                        <p:embed/>
                      </p:oleObj>
                    </mc:Choice>
                    <mc:Fallback>
                      <p:oleObj name="Bitmap Image" r:id="rId25"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8"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8" name="Object 58"/>
                <p:cNvGraphicFramePr>
                  <a:graphicFrameLocks noChangeAspect="1"/>
                </p:cNvGraphicFramePr>
                <p:nvPr/>
              </p:nvGraphicFramePr>
              <p:xfrm>
                <a:off x="3069" y="1434"/>
                <a:ext cx="614" cy="384"/>
              </p:xfrm>
              <a:graphic>
                <a:graphicData uri="http://schemas.openxmlformats.org/presentationml/2006/ole">
                  <mc:AlternateContent xmlns:mc="http://schemas.openxmlformats.org/markup-compatibility/2006">
                    <mc:Choice xmlns:v="urn:schemas-microsoft-com:vml" Requires="v">
                      <p:oleObj spid="_x0000_s1253" name="Bitmap Image" r:id="rId26" imgW="561905" imgH="609524" progId="Paint.Picture">
                        <p:embed/>
                      </p:oleObj>
                    </mc:Choice>
                    <mc:Fallback>
                      <p:oleObj name="Bitmap Image" r:id="rId26"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9"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9" name="Object 59"/>
                <p:cNvGraphicFramePr>
                  <a:graphicFrameLocks noChangeAspect="1"/>
                </p:cNvGraphicFramePr>
                <p:nvPr/>
              </p:nvGraphicFramePr>
              <p:xfrm>
                <a:off x="3621" y="1434"/>
                <a:ext cx="614" cy="384"/>
              </p:xfrm>
              <a:graphic>
                <a:graphicData uri="http://schemas.openxmlformats.org/presentationml/2006/ole">
                  <mc:AlternateContent xmlns:mc="http://schemas.openxmlformats.org/markup-compatibility/2006">
                    <mc:Choice xmlns:v="urn:schemas-microsoft-com:vml" Requires="v">
                      <p:oleObj spid="_x0000_s1254" name="Bitmap Image" r:id="rId27" imgW="561905" imgH="609524" progId="Paint.Picture">
                        <p:embed/>
                      </p:oleObj>
                    </mc:Choice>
                    <mc:Fallback>
                      <p:oleObj name="Bitmap Image" r:id="rId27"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1"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0" name="Object 60"/>
                <p:cNvGraphicFramePr>
                  <a:graphicFrameLocks noChangeAspect="1"/>
                </p:cNvGraphicFramePr>
                <p:nvPr/>
              </p:nvGraphicFramePr>
              <p:xfrm>
                <a:off x="4171" y="1434"/>
                <a:ext cx="614" cy="384"/>
              </p:xfrm>
              <a:graphic>
                <a:graphicData uri="http://schemas.openxmlformats.org/presentationml/2006/ole">
                  <mc:AlternateContent xmlns:mc="http://schemas.openxmlformats.org/markup-compatibility/2006">
                    <mc:Choice xmlns:v="urn:schemas-microsoft-com:vml" Requires="v">
                      <p:oleObj spid="_x0000_s1255" name="Bitmap Image" r:id="rId28" imgW="561905" imgH="609524" progId="Paint.Picture">
                        <p:embed/>
                      </p:oleObj>
                    </mc:Choice>
                    <mc:Fallback>
                      <p:oleObj name="Bitmap Image" r:id="rId28"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71" y="1434"/>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1" name="Object 61"/>
                <p:cNvGraphicFramePr>
                  <a:graphicFrameLocks noChangeAspect="1"/>
                </p:cNvGraphicFramePr>
                <p:nvPr/>
              </p:nvGraphicFramePr>
              <p:xfrm>
                <a:off x="1973" y="709"/>
                <a:ext cx="614" cy="384"/>
              </p:xfrm>
              <a:graphic>
                <a:graphicData uri="http://schemas.openxmlformats.org/presentationml/2006/ole">
                  <mc:AlternateContent xmlns:mc="http://schemas.openxmlformats.org/markup-compatibility/2006">
                    <mc:Choice xmlns:v="urn:schemas-microsoft-com:vml" Requires="v">
                      <p:oleObj spid="_x0000_s1256" name="Bitmap Image" r:id="rId29" imgW="561905" imgH="609524" progId="Paint.Picture">
                        <p:embed/>
                      </p:oleObj>
                    </mc:Choice>
                    <mc:Fallback>
                      <p:oleObj name="Bitmap Image" r:id="rId29"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73"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2" name="Object 62"/>
                <p:cNvGraphicFramePr>
                  <a:graphicFrameLocks noChangeAspect="1"/>
                </p:cNvGraphicFramePr>
                <p:nvPr/>
              </p:nvGraphicFramePr>
              <p:xfrm>
                <a:off x="1383" y="709"/>
                <a:ext cx="614" cy="384"/>
              </p:xfrm>
              <a:graphic>
                <a:graphicData uri="http://schemas.openxmlformats.org/presentationml/2006/ole">
                  <mc:AlternateContent xmlns:mc="http://schemas.openxmlformats.org/markup-compatibility/2006">
                    <mc:Choice xmlns:v="urn:schemas-microsoft-com:vml" Requires="v">
                      <p:oleObj spid="_x0000_s1257" name="Bitmap Image" r:id="rId30" imgW="561905" imgH="609524" progId="Paint.Picture">
                        <p:embed/>
                      </p:oleObj>
                    </mc:Choice>
                    <mc:Fallback>
                      <p:oleObj name="Bitmap Image" r:id="rId30"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3"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3" name="Object 63"/>
                <p:cNvGraphicFramePr>
                  <a:graphicFrameLocks noChangeAspect="1"/>
                </p:cNvGraphicFramePr>
                <p:nvPr/>
              </p:nvGraphicFramePr>
              <p:xfrm>
                <a:off x="2518" y="709"/>
                <a:ext cx="614" cy="384"/>
              </p:xfrm>
              <a:graphic>
                <a:graphicData uri="http://schemas.openxmlformats.org/presentationml/2006/ole">
                  <mc:AlternateContent xmlns:mc="http://schemas.openxmlformats.org/markup-compatibility/2006">
                    <mc:Choice xmlns:v="urn:schemas-microsoft-com:vml" Requires="v">
                      <p:oleObj spid="_x0000_s1258" name="Bitmap Image" r:id="rId31" imgW="561905" imgH="609524" progId="Paint.Picture">
                        <p:embed/>
                      </p:oleObj>
                    </mc:Choice>
                    <mc:Fallback>
                      <p:oleObj name="Bitmap Image" r:id="rId31"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8"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4" name="Object 64"/>
                <p:cNvGraphicFramePr>
                  <a:graphicFrameLocks noChangeAspect="1"/>
                </p:cNvGraphicFramePr>
                <p:nvPr/>
              </p:nvGraphicFramePr>
              <p:xfrm>
                <a:off x="3069" y="709"/>
                <a:ext cx="614" cy="384"/>
              </p:xfrm>
              <a:graphic>
                <a:graphicData uri="http://schemas.openxmlformats.org/presentationml/2006/ole">
                  <mc:AlternateContent xmlns:mc="http://schemas.openxmlformats.org/markup-compatibility/2006">
                    <mc:Choice xmlns:v="urn:schemas-microsoft-com:vml" Requires="v">
                      <p:oleObj spid="_x0000_s1259" name="Bitmap Image" r:id="rId32" imgW="561905" imgH="609524" progId="Paint.Picture">
                        <p:embed/>
                      </p:oleObj>
                    </mc:Choice>
                    <mc:Fallback>
                      <p:oleObj name="Bitmap Image" r:id="rId32"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9"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5" name="Object 65"/>
                <p:cNvGraphicFramePr>
                  <a:graphicFrameLocks noChangeAspect="1"/>
                </p:cNvGraphicFramePr>
                <p:nvPr/>
              </p:nvGraphicFramePr>
              <p:xfrm>
                <a:off x="3621" y="709"/>
                <a:ext cx="614" cy="384"/>
              </p:xfrm>
              <a:graphic>
                <a:graphicData uri="http://schemas.openxmlformats.org/presentationml/2006/ole">
                  <mc:AlternateContent xmlns:mc="http://schemas.openxmlformats.org/markup-compatibility/2006">
                    <mc:Choice xmlns:v="urn:schemas-microsoft-com:vml" Requires="v">
                      <p:oleObj spid="_x0000_s1260" name="Bitmap Image" r:id="rId33" imgW="561905" imgH="609524" progId="Paint.Picture">
                        <p:embed/>
                      </p:oleObj>
                    </mc:Choice>
                    <mc:Fallback>
                      <p:oleObj name="Bitmap Image" r:id="rId33"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1"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6" name="Object 66"/>
                <p:cNvGraphicFramePr>
                  <a:graphicFrameLocks noChangeAspect="1"/>
                </p:cNvGraphicFramePr>
                <p:nvPr/>
              </p:nvGraphicFramePr>
              <p:xfrm>
                <a:off x="4171" y="709"/>
                <a:ext cx="614" cy="384"/>
              </p:xfrm>
              <a:graphic>
                <a:graphicData uri="http://schemas.openxmlformats.org/presentationml/2006/ole">
                  <mc:AlternateContent xmlns:mc="http://schemas.openxmlformats.org/markup-compatibility/2006">
                    <mc:Choice xmlns:v="urn:schemas-microsoft-com:vml" Requires="v">
                      <p:oleObj spid="_x0000_s1261" name="Bitmap Image" r:id="rId34" imgW="561905" imgH="609524" progId="Paint.Picture">
                        <p:embed/>
                      </p:oleObj>
                    </mc:Choice>
                    <mc:Fallback>
                      <p:oleObj name="Bitmap Image" r:id="rId34" imgW="561905" imgH="609524"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71" y="709"/>
                              <a:ext cx="6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10351" name="Rectangle 111"/>
            <p:cNvSpPr>
              <a:spLocks noChangeArrowheads="1"/>
            </p:cNvSpPr>
            <p:nvPr/>
          </p:nvSpPr>
          <p:spPr bwMode="auto">
            <a:xfrm>
              <a:off x="2426" y="2931"/>
              <a:ext cx="145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latin typeface="Times New Roman" panose="02020603050405020304" pitchFamily="18" charset="0"/>
                  <a:cs typeface="Times New Roman" panose="02020603050405020304" pitchFamily="18" charset="0"/>
                </a:rPr>
                <a:t>potassium metal</a:t>
              </a:r>
              <a:endParaRPr lang="en-US" altLang="en-US" b="1">
                <a:latin typeface="Times New Roman" panose="02020603050405020304" pitchFamily="18" charset="0"/>
                <a:cs typeface="Times New Roman" panose="02020603050405020304" pitchFamily="18" charset="0"/>
              </a:endParaRPr>
            </a:p>
          </p:txBody>
        </p:sp>
      </p:grpSp>
      <p:sp>
        <p:nvSpPr>
          <p:cNvPr id="10353" name="Oval 113"/>
          <p:cNvSpPr>
            <a:spLocks noChangeArrowheads="1"/>
          </p:cNvSpPr>
          <p:nvPr/>
        </p:nvSpPr>
        <p:spPr bwMode="auto">
          <a:xfrm>
            <a:off x="-468313" y="1700213"/>
            <a:ext cx="288925" cy="2873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latin typeface="Times New Roman" panose="02020603050405020304" pitchFamily="18" charset="0"/>
                <a:cs typeface="Times New Roman" panose="02020603050405020304" pitchFamily="18" charset="0"/>
              </a:rPr>
              <a:t>e</a:t>
            </a:r>
            <a:endParaRPr lang="en-US" altLang="en-US" b="1">
              <a:latin typeface="Times New Roman" panose="02020603050405020304" pitchFamily="18" charset="0"/>
              <a:cs typeface="Times New Roman" panose="02020603050405020304" pitchFamily="18" charset="0"/>
            </a:endParaRPr>
          </a:p>
        </p:txBody>
      </p:sp>
      <p:sp>
        <p:nvSpPr>
          <p:cNvPr id="10354" name="Oval 114"/>
          <p:cNvSpPr>
            <a:spLocks noChangeArrowheads="1"/>
          </p:cNvSpPr>
          <p:nvPr/>
        </p:nvSpPr>
        <p:spPr bwMode="auto">
          <a:xfrm>
            <a:off x="-541338" y="1125538"/>
            <a:ext cx="288925" cy="2873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latin typeface="Times New Roman" panose="02020603050405020304" pitchFamily="18" charset="0"/>
                <a:cs typeface="Times New Roman" panose="02020603050405020304" pitchFamily="18" charset="0"/>
              </a:rPr>
              <a:t>e</a:t>
            </a:r>
            <a:endParaRPr lang="en-US" altLang="en-US" b="1">
              <a:latin typeface="Times New Roman" panose="02020603050405020304" pitchFamily="18" charset="0"/>
              <a:cs typeface="Times New Roman" panose="02020603050405020304" pitchFamily="18" charset="0"/>
            </a:endParaRPr>
          </a:p>
        </p:txBody>
      </p:sp>
      <p:graphicFrame>
        <p:nvGraphicFramePr>
          <p:cNvPr id="10347" name="Object 107"/>
          <p:cNvGraphicFramePr>
            <a:graphicFrameLocks noChangeAspect="1"/>
          </p:cNvGraphicFramePr>
          <p:nvPr>
            <p:extLst>
              <p:ext uri="{D42A27DB-BD31-4B8C-83A1-F6EECF244321}">
                <p14:modId xmlns:p14="http://schemas.microsoft.com/office/powerpoint/2010/main" val="1454853420"/>
              </p:ext>
            </p:extLst>
          </p:nvPr>
        </p:nvGraphicFramePr>
        <p:xfrm>
          <a:off x="9540875" y="908050"/>
          <a:ext cx="647700" cy="492125"/>
        </p:xfrm>
        <a:graphic>
          <a:graphicData uri="http://schemas.openxmlformats.org/presentationml/2006/ole">
            <mc:AlternateContent xmlns:mc="http://schemas.openxmlformats.org/markup-compatibility/2006">
              <mc:Choice xmlns:v="urn:schemas-microsoft-com:vml" Requires="v">
                <p:oleObj spid="_x0000_s1262" name="CorelDRAW" r:id="rId35" imgW="2727655" imgH="2073859" progId="CorelDraw.Graphic.7">
                  <p:embed/>
                </p:oleObj>
              </mc:Choice>
              <mc:Fallback>
                <p:oleObj name="CorelDRAW" r:id="rId35" imgW="2727655" imgH="2073859" progId="CorelDraw.Graphic.7">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40875" y="908050"/>
                        <a:ext cx="6477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6" name="Object 106"/>
          <p:cNvGraphicFramePr>
            <a:graphicFrameLocks noChangeAspect="1"/>
          </p:cNvGraphicFramePr>
          <p:nvPr>
            <p:extLst>
              <p:ext uri="{D42A27DB-BD31-4B8C-83A1-F6EECF244321}">
                <p14:modId xmlns:p14="http://schemas.microsoft.com/office/powerpoint/2010/main" val="1260927853"/>
              </p:ext>
            </p:extLst>
          </p:nvPr>
        </p:nvGraphicFramePr>
        <p:xfrm>
          <a:off x="5148263" y="3933825"/>
          <a:ext cx="647700" cy="492125"/>
        </p:xfrm>
        <a:graphic>
          <a:graphicData uri="http://schemas.openxmlformats.org/presentationml/2006/ole">
            <mc:AlternateContent xmlns:mc="http://schemas.openxmlformats.org/markup-compatibility/2006">
              <mc:Choice xmlns:v="urn:schemas-microsoft-com:vml" Requires="v">
                <p:oleObj spid="_x0000_s1263" name="CorelDRAW" r:id="rId36" imgW="2727655" imgH="2073859" progId="CorelDraw.Graphic.7">
                  <p:embed/>
                </p:oleObj>
              </mc:Choice>
              <mc:Fallback>
                <p:oleObj name="CorelDRAW" r:id="rId36" imgW="2727655" imgH="2073859" progId="CorelDraw.Graphic.7">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48263" y="3933825"/>
                        <a:ext cx="6477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5" name="Text Box 115"/>
          <p:cNvSpPr txBox="1">
            <a:spLocks noChangeArrowheads="1"/>
          </p:cNvSpPr>
          <p:nvPr/>
        </p:nvSpPr>
        <p:spPr bwMode="auto">
          <a:xfrm>
            <a:off x="395288" y="1484313"/>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latin typeface="Times New Roman" panose="02020603050405020304" pitchFamily="18" charset="0"/>
                <a:cs typeface="Times New Roman" panose="02020603050405020304" pitchFamily="18" charset="0"/>
              </a:rPr>
              <a:t>Emission!</a:t>
            </a:r>
            <a:endParaRPr lang="en-US" altLang="en-US" b="1">
              <a:latin typeface="Times New Roman" panose="02020603050405020304" pitchFamily="18" charset="0"/>
              <a:cs typeface="Times New Roman" panose="02020603050405020304" pitchFamily="18" charset="0"/>
            </a:endParaRPr>
          </a:p>
        </p:txBody>
      </p:sp>
      <p:graphicFrame>
        <p:nvGraphicFramePr>
          <p:cNvPr id="10342" name="Object 102"/>
          <p:cNvGraphicFramePr>
            <a:graphicFrameLocks noChangeAspect="1"/>
          </p:cNvGraphicFramePr>
          <p:nvPr>
            <p:extLst>
              <p:ext uri="{D42A27DB-BD31-4B8C-83A1-F6EECF244321}">
                <p14:modId xmlns:p14="http://schemas.microsoft.com/office/powerpoint/2010/main" val="1506164014"/>
              </p:ext>
            </p:extLst>
          </p:nvPr>
        </p:nvGraphicFramePr>
        <p:xfrm>
          <a:off x="9396413" y="1916113"/>
          <a:ext cx="576262" cy="463550"/>
        </p:xfrm>
        <a:graphic>
          <a:graphicData uri="http://schemas.openxmlformats.org/presentationml/2006/ole">
            <mc:AlternateContent xmlns:mc="http://schemas.openxmlformats.org/markup-compatibility/2006">
              <mc:Choice xmlns:v="urn:schemas-microsoft-com:vml" Requires="v">
                <p:oleObj spid="_x0000_s1264" name="CorelDRAW" r:id="rId37" imgW="2501189" imgH="2012899" progId="CorelDraw.Graphic.7">
                  <p:embed/>
                </p:oleObj>
              </mc:Choice>
              <mc:Fallback>
                <p:oleObj name="CorelDRAW" r:id="rId37" imgW="2501189" imgH="2012899" progId="CorelDraw.Graphic.7">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6413" y="1916113"/>
                        <a:ext cx="5762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7" name="Text Box 117"/>
          <p:cNvSpPr txBox="1">
            <a:spLocks noChangeArrowheads="1"/>
          </p:cNvSpPr>
          <p:nvPr/>
        </p:nvSpPr>
        <p:spPr bwMode="auto">
          <a:xfrm>
            <a:off x="1331913" y="1557338"/>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latin typeface="Times New Roman" panose="02020603050405020304" pitchFamily="18" charset="0"/>
                <a:cs typeface="Times New Roman" panose="02020603050405020304" pitchFamily="18" charset="0"/>
              </a:rPr>
              <a:t>Emission!</a:t>
            </a:r>
            <a:endParaRPr lang="en-US" altLang="en-US" b="1">
              <a:latin typeface="Times New Roman" panose="02020603050405020304" pitchFamily="18" charset="0"/>
              <a:cs typeface="Times New Roman" panose="02020603050405020304" pitchFamily="18" charset="0"/>
            </a:endParaRPr>
          </a:p>
        </p:txBody>
      </p:sp>
      <p:graphicFrame>
        <p:nvGraphicFramePr>
          <p:cNvPr id="10336" name="Object 96"/>
          <p:cNvGraphicFramePr>
            <a:graphicFrameLocks noChangeAspect="1"/>
          </p:cNvGraphicFramePr>
          <p:nvPr>
            <p:extLst>
              <p:ext uri="{D42A27DB-BD31-4B8C-83A1-F6EECF244321}">
                <p14:modId xmlns:p14="http://schemas.microsoft.com/office/powerpoint/2010/main" val="2865839318"/>
              </p:ext>
            </p:extLst>
          </p:nvPr>
        </p:nvGraphicFramePr>
        <p:xfrm>
          <a:off x="9396413" y="0"/>
          <a:ext cx="541337" cy="552450"/>
        </p:xfrm>
        <a:graphic>
          <a:graphicData uri="http://schemas.openxmlformats.org/presentationml/2006/ole">
            <mc:AlternateContent xmlns:mc="http://schemas.openxmlformats.org/markup-compatibility/2006">
              <mc:Choice xmlns:v="urn:schemas-microsoft-com:vml" Requires="v">
                <p:oleObj spid="_x0000_s1265" name="CorelDRAW" r:id="rId38" imgW="2063191" imgH="2109216" progId="CorelDraw.Graphic.7">
                  <p:embed/>
                </p:oleObj>
              </mc:Choice>
              <mc:Fallback>
                <p:oleObj name="CorelDRAW" r:id="rId38" imgW="2063191" imgH="2109216" progId="CorelDraw.Graphic.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6413" y="0"/>
                        <a:ext cx="541337"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8" name="AutoShape 118"/>
          <p:cNvSpPr>
            <a:spLocks noChangeArrowheads="1"/>
          </p:cNvSpPr>
          <p:nvPr/>
        </p:nvSpPr>
        <p:spPr bwMode="auto">
          <a:xfrm>
            <a:off x="3276600" y="2852738"/>
            <a:ext cx="2952750" cy="1079500"/>
          </a:xfrm>
          <a:prstGeom prst="irregularSeal2">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latin typeface="Times New Roman" panose="02020603050405020304" pitchFamily="18" charset="0"/>
                <a:cs typeface="Times New Roman" panose="02020603050405020304" pitchFamily="18" charset="0"/>
              </a:rPr>
              <a:t>Nothing!!</a:t>
            </a:r>
            <a:endParaRPr lang="en-US" altLang="en-US" sz="2400" b="1">
              <a:latin typeface="Times New Roman" panose="02020603050405020304" pitchFamily="18" charset="0"/>
              <a:cs typeface="Times New Roman" panose="02020603050405020304" pitchFamily="18" charset="0"/>
            </a:endParaRPr>
          </a:p>
        </p:txBody>
      </p:sp>
      <p:sp>
        <p:nvSpPr>
          <p:cNvPr id="10362" name="Text Box 122"/>
          <p:cNvSpPr txBox="1">
            <a:spLocks noChangeArrowheads="1"/>
          </p:cNvSpPr>
          <p:nvPr/>
        </p:nvSpPr>
        <p:spPr bwMode="auto">
          <a:xfrm>
            <a:off x="6372225" y="1341438"/>
            <a:ext cx="100806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400" b="1">
                <a:latin typeface="Times New Roman" panose="02020603050405020304" pitchFamily="18" charset="0"/>
                <a:cs typeface="Times New Roman" panose="02020603050405020304" pitchFamily="18" charset="0"/>
              </a:rPr>
              <a:t>Blue light</a:t>
            </a:r>
            <a:endParaRPr lang="en-US" altLang="en-US" sz="1400" b="1">
              <a:latin typeface="Times New Roman" panose="02020603050405020304" pitchFamily="18" charset="0"/>
              <a:cs typeface="Times New Roman" panose="02020603050405020304" pitchFamily="18" charset="0"/>
            </a:endParaRPr>
          </a:p>
        </p:txBody>
      </p:sp>
      <p:sp>
        <p:nvSpPr>
          <p:cNvPr id="10363" name="Text Box 123"/>
          <p:cNvSpPr txBox="1">
            <a:spLocks noChangeArrowheads="1"/>
          </p:cNvSpPr>
          <p:nvPr/>
        </p:nvSpPr>
        <p:spPr bwMode="auto">
          <a:xfrm>
            <a:off x="6372225" y="1773238"/>
            <a:ext cx="1008063"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400" b="1">
                <a:latin typeface="Times New Roman" panose="02020603050405020304" pitchFamily="18" charset="0"/>
                <a:cs typeface="Times New Roman" panose="02020603050405020304" pitchFamily="18" charset="0"/>
              </a:rPr>
              <a:t>Green light</a:t>
            </a:r>
            <a:endParaRPr lang="en-US" altLang="en-US" sz="1400" b="1">
              <a:latin typeface="Times New Roman" panose="02020603050405020304" pitchFamily="18" charset="0"/>
              <a:cs typeface="Times New Roman" panose="02020603050405020304" pitchFamily="18" charset="0"/>
            </a:endParaRPr>
          </a:p>
        </p:txBody>
      </p:sp>
      <p:sp>
        <p:nvSpPr>
          <p:cNvPr id="10364" name="Text Box 124"/>
          <p:cNvSpPr txBox="1">
            <a:spLocks noChangeArrowheads="1"/>
          </p:cNvSpPr>
          <p:nvPr/>
        </p:nvSpPr>
        <p:spPr bwMode="auto">
          <a:xfrm>
            <a:off x="6372225" y="2349500"/>
            <a:ext cx="100806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400" b="1">
                <a:latin typeface="Times New Roman" panose="02020603050405020304" pitchFamily="18" charset="0"/>
                <a:cs typeface="Times New Roman" panose="02020603050405020304" pitchFamily="18" charset="0"/>
              </a:rPr>
              <a:t>Red light</a:t>
            </a:r>
            <a:endParaRPr lang="en-US" altLang="en-US" sz="1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68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1000"/>
                                  </p:stCondLst>
                                  <p:childTnLst>
                                    <p:set>
                                      <p:cBhvr>
                                        <p:cTn id="6" dur="1" fill="hold">
                                          <p:stCondLst>
                                            <p:cond delay="0"/>
                                          </p:stCondLst>
                                        </p:cTn>
                                        <p:tgtEl>
                                          <p:spTgt spid="10352"/>
                                        </p:tgtEl>
                                        <p:attrNameLst>
                                          <p:attrName>style.visibility</p:attrName>
                                        </p:attrNameLst>
                                      </p:cBhvr>
                                      <p:to>
                                        <p:strVal val="visible"/>
                                      </p:to>
                                    </p:set>
                                    <p:animEffect transition="in" filter="wedge">
                                      <p:cBhvr>
                                        <p:cTn id="7" dur="2000"/>
                                        <p:tgtEl>
                                          <p:spTgt spid="10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347"/>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07882 0.05879 L -0.48438 0.4368 " pathEditMode="relative" rAng="0" ptsTypes="AA">
                                      <p:cBhvr>
                                        <p:cTn id="13" dur="5000" fill="hold"/>
                                        <p:tgtEl>
                                          <p:spTgt spid="10347"/>
                                        </p:tgtEl>
                                        <p:attrNameLst>
                                          <p:attrName>ppt_x</p:attrName>
                                          <p:attrName>ppt_y</p:attrName>
                                        </p:attrNameLst>
                                      </p:cBhvr>
                                      <p:rCtr x="-20278" y="18889"/>
                                    </p:animMotion>
                                  </p:childTnLst>
                                  <p:subTnLst>
                                    <p:set>
                                      <p:cBhvr override="childStyle">
                                        <p:cTn dur="1" fill="hold" display="0" masterRel="nextClick" afterEffect="1"/>
                                        <p:tgtEl>
                                          <p:spTgt spid="10347"/>
                                        </p:tgtEl>
                                        <p:attrNameLst>
                                          <p:attrName>style.visibility</p:attrName>
                                        </p:attrNameLst>
                                      </p:cBhvr>
                                      <p:to>
                                        <p:strVal val="hidden"/>
                                      </p:to>
                                    </p:set>
                                    <p:audio>
                                      <p:cMediaNode vol="89000">
                                        <p:cTn display="0" masterRel="sameClick">
                                          <p:stCondLst>
                                            <p:cond evt="begin" delay="0">
                                              <p:tn val="12"/>
                                            </p:cond>
                                          </p:stCondLst>
                                          <p:endCondLst>
                                            <p:cond evt="onStopAudio" delay="0">
                                              <p:tgtEl>
                                                <p:sldTgt/>
                                              </p:tgtEl>
                                            </p:cond>
                                          </p:endCondLst>
                                        </p:cTn>
                                        <p:tgtEl>
                                          <p:sndTgt r:embed="rId3" name="stuka.wav"/>
                                        </p:tgtEl>
                                      </p:cMediaNode>
                                    </p:audio>
                                  </p:subTnLst>
                                </p:cTn>
                              </p:par>
                              <p:par>
                                <p:cTn id="14" presetID="1" presetClass="entr" presetSubtype="0" fill="hold" grpId="0" nodeType="withEffect">
                                  <p:stCondLst>
                                    <p:cond delay="0"/>
                                  </p:stCondLst>
                                  <p:childTnLst>
                                    <p:set>
                                      <p:cBhvr>
                                        <p:cTn id="15" dur="1" fill="hold">
                                          <p:stCondLst>
                                            <p:cond delay="0"/>
                                          </p:stCondLst>
                                        </p:cTn>
                                        <p:tgtEl>
                                          <p:spTgt spid="10362"/>
                                        </p:tgtEl>
                                        <p:attrNameLst>
                                          <p:attrName>style.visibility</p:attrName>
                                        </p:attrNameLst>
                                      </p:cBhvr>
                                      <p:to>
                                        <p:strVal val="visible"/>
                                      </p:to>
                                    </p:set>
                                  </p:childTnLst>
                                  <p:subTnLst>
                                    <p:set>
                                      <p:cBhvr override="childStyle">
                                        <p:cTn dur="1" fill="hold" display="0" masterRel="nextClick" afterEffect="1"/>
                                        <p:tgtEl>
                                          <p:spTgt spid="10362"/>
                                        </p:tgtEl>
                                        <p:attrNameLst>
                                          <p:attrName>style.visibility</p:attrName>
                                        </p:attrNameLst>
                                      </p:cBhvr>
                                      <p:to>
                                        <p:strVal val="hidden"/>
                                      </p:to>
                                    </p:set>
                                  </p:subTnLst>
                                </p:cTn>
                              </p:par>
                            </p:childTnLst>
                          </p:cTn>
                        </p:par>
                        <p:par>
                          <p:cTn id="16" fill="hold" nodeType="afterGroup">
                            <p:stCondLst>
                              <p:cond delay="5000"/>
                            </p:stCondLst>
                            <p:childTnLst>
                              <p:par>
                                <p:cTn id="17" presetID="11" presetClass="entr" presetSubtype="0" fill="hold" nodeType="afterEffect">
                                  <p:stCondLst>
                                    <p:cond delay="0"/>
                                  </p:stCondLst>
                                  <p:childTnLst>
                                    <p:set>
                                      <p:cBhvr>
                                        <p:cTn id="18" dur="1000">
                                          <p:stCondLst>
                                            <p:cond delay="0"/>
                                          </p:stCondLst>
                                        </p:cTn>
                                        <p:tgtEl>
                                          <p:spTgt spid="10346"/>
                                        </p:tgtEl>
                                        <p:attrNameLst>
                                          <p:attrName>style.visibility</p:attrName>
                                        </p:attrNameLst>
                                      </p:cBhvr>
                                      <p:to>
                                        <p:strVal val="visible"/>
                                      </p:to>
                                    </p:set>
                                  </p:childTnLst>
                                </p:cTn>
                              </p:par>
                            </p:childTnLst>
                          </p:cTn>
                        </p:par>
                        <p:par>
                          <p:cTn id="19" fill="hold" nodeType="afterGroup">
                            <p:stCondLst>
                              <p:cond delay="6000"/>
                            </p:stCondLst>
                            <p:childTnLst>
                              <p:par>
                                <p:cTn id="20" presetID="0" presetClass="path" presetSubtype="0" accel="50000" decel="50000" fill="hold" grpId="0" nodeType="afterEffect">
                                  <p:stCondLst>
                                    <p:cond delay="2000"/>
                                  </p:stCondLst>
                                  <p:childTnLst>
                                    <p:animMotion origin="layout" path="M 0.63784 0.42014 L 0.06302 0.09445 " pathEditMode="relative" rAng="0" ptsTypes="AA">
                                      <p:cBhvr>
                                        <p:cTn id="21" dur="3000" fill="hold"/>
                                        <p:tgtEl>
                                          <p:spTgt spid="10354"/>
                                        </p:tgtEl>
                                        <p:attrNameLst>
                                          <p:attrName>ppt_x</p:attrName>
                                          <p:attrName>ppt_y</p:attrName>
                                        </p:attrNameLst>
                                      </p:cBhvr>
                                      <p:rCtr x="-28750" y="-16296"/>
                                    </p:animMotion>
                                  </p:childTnLst>
                                  <p:subTnLst>
                                    <p:audio>
                                      <p:cMediaNode vol="100000">
                                        <p:cTn display="0" masterRel="sameClick">
                                          <p:stCondLst>
                                            <p:cond evt="begin" delay="0">
                                              <p:tn val="20"/>
                                            </p:cond>
                                          </p:stCondLst>
                                          <p:endCondLst>
                                            <p:cond evt="onStopAudio" delay="0">
                                              <p:tgtEl>
                                                <p:sldTgt/>
                                              </p:tgtEl>
                                            </p:cond>
                                          </p:endCondLst>
                                        </p:cTn>
                                        <p:tgtEl>
                                          <p:sndTgt r:embed="rId4" name="airp-flyby1.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355"/>
                                        </p:tgtEl>
                                        <p:attrNameLst>
                                          <p:attrName>style.visibility</p:attrName>
                                        </p:attrNameLst>
                                      </p:cBhvr>
                                      <p:to>
                                        <p:strVal val="visible"/>
                                      </p:to>
                                    </p:set>
                                  </p:childTnLst>
                                  <p:subTnLst>
                                    <p:set>
                                      <p:cBhvr override="childStyle">
                                        <p:cTn dur="1" fill="hold" display="0" masterRel="nextClick" afterEffect="1"/>
                                        <p:tgtEl>
                                          <p:spTgt spid="10355"/>
                                        </p:tgtEl>
                                        <p:attrNameLst>
                                          <p:attrName>style.visibility</p:attrName>
                                        </p:attrNameLst>
                                      </p:cBhvr>
                                      <p:to>
                                        <p:strVal val="hidden"/>
                                      </p:to>
                                    </p:set>
                                  </p:subTnLst>
                                </p:cTn>
                              </p:par>
                            </p:childTnLst>
                          </p:cTn>
                        </p:par>
                        <p:par>
                          <p:cTn id="26" fill="hold" nodeType="afterGroup">
                            <p:stCondLst>
                              <p:cond delay="0"/>
                            </p:stCondLst>
                            <p:childTnLst>
                              <p:par>
                                <p:cTn id="27" presetID="1" presetClass="entr" presetSubtype="0" fill="hold" nodeType="afterEffect">
                                  <p:stCondLst>
                                    <p:cond delay="2000"/>
                                  </p:stCondLst>
                                  <p:childTnLst>
                                    <p:set>
                                      <p:cBhvr>
                                        <p:cTn id="28" dur="1" fill="hold">
                                          <p:stCondLst>
                                            <p:cond delay="0"/>
                                          </p:stCondLst>
                                        </p:cTn>
                                        <p:tgtEl>
                                          <p:spTgt spid="1034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0.05903 0.03982 L -0.36215 0.2919 " pathEditMode="relative" ptsTypes="AA">
                                      <p:cBhvr>
                                        <p:cTn id="32" dur="5000" fill="hold"/>
                                        <p:tgtEl>
                                          <p:spTgt spid="10342"/>
                                        </p:tgtEl>
                                        <p:attrNameLst>
                                          <p:attrName>ppt_x</p:attrName>
                                          <p:attrName>ppt_y</p:attrName>
                                        </p:attrNameLst>
                                      </p:cBhvr>
                                    </p:animMotion>
                                  </p:childTnLst>
                                  <p:subTnLst>
                                    <p:set>
                                      <p:cBhvr override="childStyle">
                                        <p:cTn dur="1" fill="hold" display="0" masterRel="nextClick" afterEffect="1"/>
                                        <p:tgtEl>
                                          <p:spTgt spid="10342"/>
                                        </p:tgtEl>
                                        <p:attrNameLst>
                                          <p:attrName>style.visibility</p:attrName>
                                        </p:attrNameLst>
                                      </p:cBhvr>
                                      <p:to>
                                        <p:strVal val="hidden"/>
                                      </p:to>
                                    </p:set>
                                    <p:audio>
                                      <p:cMediaNode vol="90000">
                                        <p:cTn display="0" masterRel="sameClick">
                                          <p:stCondLst>
                                            <p:cond evt="begin" delay="0">
                                              <p:tn val="31"/>
                                            </p:cond>
                                          </p:stCondLst>
                                          <p:endCondLst>
                                            <p:cond evt="onStopAudio" delay="0">
                                              <p:tgtEl>
                                                <p:sldTgt/>
                                              </p:tgtEl>
                                            </p:cond>
                                          </p:endCondLst>
                                        </p:cTn>
                                        <p:tgtEl>
                                          <p:sndTgt r:embed="rId3" name="stuka.wav"/>
                                        </p:tgtEl>
                                      </p:cMediaNode>
                                    </p:audio>
                                  </p:subTnLst>
                                </p:cTn>
                              </p:par>
                              <p:par>
                                <p:cTn id="33" presetID="1" presetClass="entr" presetSubtype="0" fill="hold" grpId="0" nodeType="withEffect">
                                  <p:stCondLst>
                                    <p:cond delay="0"/>
                                  </p:stCondLst>
                                  <p:childTnLst>
                                    <p:set>
                                      <p:cBhvr>
                                        <p:cTn id="34" dur="1" fill="hold">
                                          <p:stCondLst>
                                            <p:cond delay="0"/>
                                          </p:stCondLst>
                                        </p:cTn>
                                        <p:tgtEl>
                                          <p:spTgt spid="10363"/>
                                        </p:tgtEl>
                                        <p:attrNameLst>
                                          <p:attrName>style.visibility</p:attrName>
                                        </p:attrNameLst>
                                      </p:cBhvr>
                                      <p:to>
                                        <p:strVal val="visible"/>
                                      </p:to>
                                    </p:set>
                                  </p:childTnLst>
                                  <p:subTnLst>
                                    <p:set>
                                      <p:cBhvr override="childStyle">
                                        <p:cTn dur="1" fill="hold" display="0" masterRel="nextClick" afterEffect="1"/>
                                        <p:tgtEl>
                                          <p:spTgt spid="10363"/>
                                        </p:tgtEl>
                                        <p:attrNameLst>
                                          <p:attrName>style.visibility</p:attrName>
                                        </p:attrNameLst>
                                      </p:cBhvr>
                                      <p:to>
                                        <p:strVal val="hidden"/>
                                      </p:to>
                                    </p:set>
                                  </p:subTnLst>
                                </p:cTn>
                              </p:par>
                            </p:childTnLst>
                          </p:cTn>
                        </p:par>
                        <p:par>
                          <p:cTn id="35" fill="hold" nodeType="afterGroup">
                            <p:stCondLst>
                              <p:cond delay="5000"/>
                            </p:stCondLst>
                            <p:childTnLst>
                              <p:par>
                                <p:cTn id="36" presetID="0" presetClass="path" presetSubtype="0" accel="50000" decel="50000" fill="hold" grpId="1" nodeType="afterEffect">
                                  <p:stCondLst>
                                    <p:cond delay="2000"/>
                                  </p:stCondLst>
                                  <p:childTnLst>
                                    <p:animMotion origin="layout" path="M 0.74028 0.42014 L 0.25989 0.12616 " pathEditMode="relative" rAng="0" ptsTypes="AA">
                                      <p:cBhvr>
                                        <p:cTn id="37" dur="2000" fill="hold"/>
                                        <p:tgtEl>
                                          <p:spTgt spid="10354"/>
                                        </p:tgtEl>
                                        <p:attrNameLst>
                                          <p:attrName>ppt_x</p:attrName>
                                          <p:attrName>ppt_y</p:attrName>
                                        </p:attrNameLst>
                                      </p:cBhvr>
                                      <p:rCtr x="-24028" y="-14699"/>
                                    </p:animMotion>
                                  </p:childTnLst>
                                  <p:subTnLst>
                                    <p:set>
                                      <p:cBhvr override="childStyle">
                                        <p:cTn dur="1" fill="hold" display="0" masterRel="nextClick" afterEffect="1"/>
                                        <p:tgtEl>
                                          <p:spTgt spid="10354"/>
                                        </p:tgtEl>
                                        <p:attrNameLst>
                                          <p:attrName>style.visibility</p:attrName>
                                        </p:attrNameLst>
                                      </p:cBhvr>
                                      <p:to>
                                        <p:strVal val="hidden"/>
                                      </p:to>
                                    </p:set>
                                  </p:subTnLst>
                                </p:cTn>
                              </p:par>
                            </p:childTnLst>
                          </p:cTn>
                        </p:par>
                        <p:par>
                          <p:cTn id="38" fill="hold" nodeType="afterGroup">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10357"/>
                                        </p:tgtEl>
                                        <p:attrNameLst>
                                          <p:attrName>style.visibility</p:attrName>
                                        </p:attrNameLst>
                                      </p:cBhvr>
                                      <p:to>
                                        <p:strVal val="visible"/>
                                      </p:to>
                                    </p:set>
                                  </p:childTnLst>
                                  <p:subTnLst>
                                    <p:set>
                                      <p:cBhvr override="childStyle">
                                        <p:cTn dur="1" fill="hold" display="0" masterRel="nextClick" afterEffect="1"/>
                                        <p:tgtEl>
                                          <p:spTgt spid="10357"/>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0336"/>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0.05712 0.13426 L -0.56493 0.56481 " pathEditMode="relative" ptsTypes="AA">
                                      <p:cBhvr>
                                        <p:cTn id="46" dur="5000" fill="hold"/>
                                        <p:tgtEl>
                                          <p:spTgt spid="10336"/>
                                        </p:tgtEl>
                                        <p:attrNameLst>
                                          <p:attrName>ppt_x</p:attrName>
                                          <p:attrName>ppt_y</p:attrName>
                                        </p:attrNameLst>
                                      </p:cBhvr>
                                    </p:animMotion>
                                  </p:childTnLst>
                                  <p:subTnLst>
                                    <p:set>
                                      <p:cBhvr override="childStyle">
                                        <p:cTn dur="1" fill="hold" display="0" masterRel="nextClick" afterEffect="1"/>
                                        <p:tgtEl>
                                          <p:spTgt spid="10336"/>
                                        </p:tgtEl>
                                        <p:attrNameLst>
                                          <p:attrName>style.visibility</p:attrName>
                                        </p:attrNameLst>
                                      </p:cBhvr>
                                      <p:to>
                                        <p:strVal val="hidden"/>
                                      </p:to>
                                    </p:set>
                                    <p:audio>
                                      <p:cMediaNode vol="37000">
                                        <p:cTn display="0" masterRel="sameClick">
                                          <p:stCondLst>
                                            <p:cond evt="begin" delay="0">
                                              <p:tn val="45"/>
                                            </p:cond>
                                          </p:stCondLst>
                                          <p:endCondLst>
                                            <p:cond evt="onStopAudio" delay="0">
                                              <p:tgtEl>
                                                <p:sldTgt/>
                                              </p:tgtEl>
                                            </p:cond>
                                          </p:endCondLst>
                                        </p:cTn>
                                        <p:tgtEl>
                                          <p:sndTgt r:embed="rId3" name="stuka.wav"/>
                                        </p:tgtEl>
                                      </p:cMediaNode>
                                    </p:audio>
                                  </p:subTnLst>
                                </p:cTn>
                              </p:par>
                              <p:par>
                                <p:cTn id="47" presetID="1" presetClass="entr" presetSubtype="0" fill="hold" grpId="0" nodeType="withEffect">
                                  <p:stCondLst>
                                    <p:cond delay="0"/>
                                  </p:stCondLst>
                                  <p:childTnLst>
                                    <p:set>
                                      <p:cBhvr>
                                        <p:cTn id="48" dur="1" fill="hold">
                                          <p:stCondLst>
                                            <p:cond delay="0"/>
                                          </p:stCondLst>
                                        </p:cTn>
                                        <p:tgtEl>
                                          <p:spTgt spid="10364"/>
                                        </p:tgtEl>
                                        <p:attrNameLst>
                                          <p:attrName>style.visibility</p:attrName>
                                        </p:attrNameLst>
                                      </p:cBhvr>
                                      <p:to>
                                        <p:strVal val="visible"/>
                                      </p:to>
                                    </p:set>
                                  </p:childTnLst>
                                  <p:subTnLst>
                                    <p:set>
                                      <p:cBhvr override="childStyle">
                                        <p:cTn dur="1" fill="hold" display="0" masterRel="nextClick" afterEffect="1"/>
                                        <p:tgtEl>
                                          <p:spTgt spid="10364"/>
                                        </p:tgtEl>
                                        <p:attrNameLst>
                                          <p:attrName>style.visibility</p:attrName>
                                        </p:attrNameLst>
                                      </p:cBhvr>
                                      <p:to>
                                        <p:strVal val="hidden"/>
                                      </p:to>
                                    </p:set>
                                  </p:subTnLst>
                                </p:cTn>
                              </p:par>
                            </p:childTnLst>
                          </p:cTn>
                        </p:par>
                        <p:par>
                          <p:cTn id="49" fill="hold" nodeType="afterGroup">
                            <p:stCondLst>
                              <p:cond delay="5000"/>
                            </p:stCondLst>
                            <p:childTnLst>
                              <p:par>
                                <p:cTn id="50" presetID="31" presetClass="entr" presetSubtype="0" fill="hold" grpId="0" nodeType="afterEffect">
                                  <p:stCondLst>
                                    <p:cond delay="3500"/>
                                  </p:stCondLst>
                                  <p:iterate type="lt">
                                    <p:tmPct val="5000"/>
                                  </p:iterate>
                                  <p:childTnLst>
                                    <p:set>
                                      <p:cBhvr>
                                        <p:cTn id="51" dur="1" fill="hold">
                                          <p:stCondLst>
                                            <p:cond delay="0"/>
                                          </p:stCondLst>
                                        </p:cTn>
                                        <p:tgtEl>
                                          <p:spTgt spid="10358"/>
                                        </p:tgtEl>
                                        <p:attrNameLst>
                                          <p:attrName>style.visibility</p:attrName>
                                        </p:attrNameLst>
                                      </p:cBhvr>
                                      <p:to>
                                        <p:strVal val="visible"/>
                                      </p:to>
                                    </p:set>
                                    <p:anim calcmode="lin" valueType="num">
                                      <p:cBhvr>
                                        <p:cTn id="52" dur="2000" fill="hold"/>
                                        <p:tgtEl>
                                          <p:spTgt spid="10358"/>
                                        </p:tgtEl>
                                        <p:attrNameLst>
                                          <p:attrName>ppt_w</p:attrName>
                                        </p:attrNameLst>
                                      </p:cBhvr>
                                      <p:tavLst>
                                        <p:tav tm="0">
                                          <p:val>
                                            <p:fltVal val="0"/>
                                          </p:val>
                                        </p:tav>
                                        <p:tav tm="100000">
                                          <p:val>
                                            <p:strVal val="#ppt_w"/>
                                          </p:val>
                                        </p:tav>
                                      </p:tavLst>
                                    </p:anim>
                                    <p:anim calcmode="lin" valueType="num">
                                      <p:cBhvr>
                                        <p:cTn id="53" dur="2000" fill="hold"/>
                                        <p:tgtEl>
                                          <p:spTgt spid="10358"/>
                                        </p:tgtEl>
                                        <p:attrNameLst>
                                          <p:attrName>ppt_h</p:attrName>
                                        </p:attrNameLst>
                                      </p:cBhvr>
                                      <p:tavLst>
                                        <p:tav tm="0">
                                          <p:val>
                                            <p:fltVal val="0"/>
                                          </p:val>
                                        </p:tav>
                                        <p:tav tm="100000">
                                          <p:val>
                                            <p:strVal val="#ppt_h"/>
                                          </p:val>
                                        </p:tav>
                                      </p:tavLst>
                                    </p:anim>
                                    <p:anim calcmode="lin" valueType="num">
                                      <p:cBhvr>
                                        <p:cTn id="54" dur="2000" fill="hold"/>
                                        <p:tgtEl>
                                          <p:spTgt spid="10358"/>
                                        </p:tgtEl>
                                        <p:attrNameLst>
                                          <p:attrName>style.rotation</p:attrName>
                                        </p:attrNameLst>
                                      </p:cBhvr>
                                      <p:tavLst>
                                        <p:tav tm="0">
                                          <p:val>
                                            <p:fltVal val="90"/>
                                          </p:val>
                                        </p:tav>
                                        <p:tav tm="100000">
                                          <p:val>
                                            <p:fltVal val="0"/>
                                          </p:val>
                                        </p:tav>
                                      </p:tavLst>
                                    </p:anim>
                                    <p:animEffect transition="in" filter="fade">
                                      <p:cBhvr>
                                        <p:cTn id="55" dur="2000"/>
                                        <p:tgtEl>
                                          <p:spTgt spid="1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4" grpId="0" animBg="1"/>
      <p:bldP spid="10354" grpId="1" animBg="1"/>
      <p:bldP spid="10355" grpId="0"/>
      <p:bldP spid="10357" grpId="0"/>
      <p:bldP spid="10358" grpId="0" animBg="1"/>
      <p:bldP spid="10362" grpId="0" animBg="1"/>
      <p:bldP spid="10363" grpId="0" animBg="1"/>
      <p:bldP spid="10364"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2475</TotalTime>
  <Words>907</Words>
  <Application>Microsoft Office PowerPoint</Application>
  <PresentationFormat>On-screen Show (4:3)</PresentationFormat>
  <Paragraphs>117</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22" baseType="lpstr">
      <vt:lpstr>Office Theme</vt:lpstr>
      <vt:lpstr>CorelDRAW</vt:lpstr>
      <vt:lpstr>Bitmap Image</vt:lpstr>
      <vt:lpstr>Equation</vt:lpstr>
      <vt:lpstr>The Physics of Photovoltaics: Effectiveness and Efficiency </vt:lpstr>
      <vt:lpstr>PHYSICS      Mr. BALDWIN Modern Physics            5-21-14</vt:lpstr>
      <vt:lpstr>Aim: How efficient and effective is “green” solutions as a form of energy source in new construction? </vt:lpstr>
      <vt:lpstr>What is a Solar Cell</vt:lpstr>
      <vt:lpstr>Overview:</vt:lpstr>
      <vt:lpstr>How Solar Cells Work:  The Photoelectric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Based on some of the leading New York electric companies and New York’s average solar irradiance of 4.47 kWh/m2 per day…paying $16,000 a month for a dorm electricity alone.  </vt:lpstr>
      <vt:lpstr>A company in California called Nanosolar (2007) has recently been mass-producing a thin film capable of producing high levels of energy from sunlight at a cost of one dollar per watt, competitive with coal.  Compared to usual solar cells that require glass, aluminum, copper and silicon, these cells are a thin film consisting of five layers. http://www.popsci.com/popsci/flat/bown/2007/green/item_59.html    </vt:lpstr>
      <vt:lpstr>Future Applications</vt:lpstr>
    </vt:vector>
  </TitlesOfParts>
  <Company>Vassar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Photovoltaics: An anlysis of Solar Panel cost effectiveness and efficiency</dc:title>
  <dc:creator>Nicholas Pauley</dc:creator>
  <cp:lastModifiedBy>teacher</cp:lastModifiedBy>
  <cp:revision>32</cp:revision>
  <dcterms:created xsi:type="dcterms:W3CDTF">2011-04-26T23:40:01Z</dcterms:created>
  <dcterms:modified xsi:type="dcterms:W3CDTF">2014-05-21T13:08:18Z</dcterms:modified>
</cp:coreProperties>
</file>