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91" r:id="rId3"/>
    <p:sldId id="474" r:id="rId4"/>
    <p:sldId id="480" r:id="rId5"/>
    <p:sldId id="469" r:id="rId6"/>
    <p:sldId id="470" r:id="rId7"/>
    <p:sldId id="471" r:id="rId8"/>
    <p:sldId id="472" r:id="rId9"/>
    <p:sldId id="473" r:id="rId10"/>
    <p:sldId id="462" r:id="rId11"/>
    <p:sldId id="463" r:id="rId12"/>
    <p:sldId id="475" r:id="rId13"/>
    <p:sldId id="476" r:id="rId14"/>
    <p:sldId id="481" r:id="rId15"/>
    <p:sldId id="477" r:id="rId16"/>
    <p:sldId id="478" r:id="rId17"/>
    <p:sldId id="47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69" autoAdjust="0"/>
    <p:restoredTop sz="94660"/>
  </p:normalViewPr>
  <p:slideViewPr>
    <p:cSldViewPr>
      <p:cViewPr varScale="1">
        <p:scale>
          <a:sx n="71" d="100"/>
          <a:sy n="71" d="100"/>
        </p:scale>
        <p:origin x="-35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3971B2-AF94-4215-BFDC-E88F57E2F735}" type="datetimeFigureOut">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D4FA8-8DA3-4557-AA44-3C139DD62724}" type="slidenum">
              <a:rPr lang="en-US" smtClean="0"/>
              <a:t>‹#›</a:t>
            </a:fld>
            <a:endParaRPr lang="en-US"/>
          </a:p>
        </p:txBody>
      </p:sp>
    </p:spTree>
    <p:extLst>
      <p:ext uri="{BB962C8B-B14F-4D97-AF65-F5344CB8AC3E}">
        <p14:creationId xmlns:p14="http://schemas.microsoft.com/office/powerpoint/2010/main" val="278376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3971B2-AF94-4215-BFDC-E88F57E2F735}" type="datetimeFigureOut">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D4FA8-8DA3-4557-AA44-3C139DD62724}" type="slidenum">
              <a:rPr lang="en-US" smtClean="0"/>
              <a:t>‹#›</a:t>
            </a:fld>
            <a:endParaRPr lang="en-US"/>
          </a:p>
        </p:txBody>
      </p:sp>
    </p:spTree>
    <p:extLst>
      <p:ext uri="{BB962C8B-B14F-4D97-AF65-F5344CB8AC3E}">
        <p14:creationId xmlns:p14="http://schemas.microsoft.com/office/powerpoint/2010/main" val="1167214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3971B2-AF94-4215-BFDC-E88F57E2F735}" type="datetimeFigureOut">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D4FA8-8DA3-4557-AA44-3C139DD62724}" type="slidenum">
              <a:rPr lang="en-US" smtClean="0"/>
              <a:t>‹#›</a:t>
            </a:fld>
            <a:endParaRPr lang="en-US"/>
          </a:p>
        </p:txBody>
      </p:sp>
    </p:spTree>
    <p:extLst>
      <p:ext uri="{BB962C8B-B14F-4D97-AF65-F5344CB8AC3E}">
        <p14:creationId xmlns:p14="http://schemas.microsoft.com/office/powerpoint/2010/main" val="66371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3971B2-AF94-4215-BFDC-E88F57E2F735}" type="datetimeFigureOut">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D4FA8-8DA3-4557-AA44-3C139DD62724}" type="slidenum">
              <a:rPr lang="en-US" smtClean="0"/>
              <a:t>‹#›</a:t>
            </a:fld>
            <a:endParaRPr lang="en-US"/>
          </a:p>
        </p:txBody>
      </p:sp>
    </p:spTree>
    <p:extLst>
      <p:ext uri="{BB962C8B-B14F-4D97-AF65-F5344CB8AC3E}">
        <p14:creationId xmlns:p14="http://schemas.microsoft.com/office/powerpoint/2010/main" val="3098866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3971B2-AF94-4215-BFDC-E88F57E2F735}" type="datetimeFigureOut">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D4FA8-8DA3-4557-AA44-3C139DD62724}" type="slidenum">
              <a:rPr lang="en-US" smtClean="0"/>
              <a:t>‹#›</a:t>
            </a:fld>
            <a:endParaRPr lang="en-US"/>
          </a:p>
        </p:txBody>
      </p:sp>
    </p:spTree>
    <p:extLst>
      <p:ext uri="{BB962C8B-B14F-4D97-AF65-F5344CB8AC3E}">
        <p14:creationId xmlns:p14="http://schemas.microsoft.com/office/powerpoint/2010/main" val="24513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3971B2-AF94-4215-BFDC-E88F57E2F735}" type="datetimeFigureOut">
              <a:rPr lang="en-US" smtClean="0"/>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D4FA8-8DA3-4557-AA44-3C139DD62724}" type="slidenum">
              <a:rPr lang="en-US" smtClean="0"/>
              <a:t>‹#›</a:t>
            </a:fld>
            <a:endParaRPr lang="en-US"/>
          </a:p>
        </p:txBody>
      </p:sp>
    </p:spTree>
    <p:extLst>
      <p:ext uri="{BB962C8B-B14F-4D97-AF65-F5344CB8AC3E}">
        <p14:creationId xmlns:p14="http://schemas.microsoft.com/office/powerpoint/2010/main" val="229837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3971B2-AF94-4215-BFDC-E88F57E2F735}" type="datetimeFigureOut">
              <a:rPr lang="en-US" smtClean="0"/>
              <a:t>12/18/2014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FD4FA8-8DA3-4557-AA44-3C139DD62724}" type="slidenum">
              <a:rPr lang="en-US" smtClean="0"/>
              <a:t>‹#›</a:t>
            </a:fld>
            <a:endParaRPr lang="en-US"/>
          </a:p>
        </p:txBody>
      </p:sp>
    </p:spTree>
    <p:extLst>
      <p:ext uri="{BB962C8B-B14F-4D97-AF65-F5344CB8AC3E}">
        <p14:creationId xmlns:p14="http://schemas.microsoft.com/office/powerpoint/2010/main" val="328155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3971B2-AF94-4215-BFDC-E88F57E2F735}" type="datetimeFigureOut">
              <a:rPr lang="en-US" smtClean="0"/>
              <a:t>12/18/2014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FD4FA8-8DA3-4557-AA44-3C139DD62724}" type="slidenum">
              <a:rPr lang="en-US" smtClean="0"/>
              <a:t>‹#›</a:t>
            </a:fld>
            <a:endParaRPr lang="en-US"/>
          </a:p>
        </p:txBody>
      </p:sp>
    </p:spTree>
    <p:extLst>
      <p:ext uri="{BB962C8B-B14F-4D97-AF65-F5344CB8AC3E}">
        <p14:creationId xmlns:p14="http://schemas.microsoft.com/office/powerpoint/2010/main" val="389263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971B2-AF94-4215-BFDC-E88F57E2F735}" type="datetimeFigureOut">
              <a:rPr lang="en-US" smtClean="0"/>
              <a:t>12/18/2014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FD4FA8-8DA3-4557-AA44-3C139DD62724}" type="slidenum">
              <a:rPr lang="en-US" smtClean="0"/>
              <a:t>‹#›</a:t>
            </a:fld>
            <a:endParaRPr lang="en-US"/>
          </a:p>
        </p:txBody>
      </p:sp>
    </p:spTree>
    <p:extLst>
      <p:ext uri="{BB962C8B-B14F-4D97-AF65-F5344CB8AC3E}">
        <p14:creationId xmlns:p14="http://schemas.microsoft.com/office/powerpoint/2010/main" val="64410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971B2-AF94-4215-BFDC-E88F57E2F735}" type="datetimeFigureOut">
              <a:rPr lang="en-US" smtClean="0"/>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D4FA8-8DA3-4557-AA44-3C139DD62724}" type="slidenum">
              <a:rPr lang="en-US" smtClean="0"/>
              <a:t>‹#›</a:t>
            </a:fld>
            <a:endParaRPr lang="en-US"/>
          </a:p>
        </p:txBody>
      </p:sp>
    </p:spTree>
    <p:extLst>
      <p:ext uri="{BB962C8B-B14F-4D97-AF65-F5344CB8AC3E}">
        <p14:creationId xmlns:p14="http://schemas.microsoft.com/office/powerpoint/2010/main" val="15500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971B2-AF94-4215-BFDC-E88F57E2F735}" type="datetimeFigureOut">
              <a:rPr lang="en-US" smtClean="0"/>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D4FA8-8DA3-4557-AA44-3C139DD62724}" type="slidenum">
              <a:rPr lang="en-US" smtClean="0"/>
              <a:t>‹#›</a:t>
            </a:fld>
            <a:endParaRPr lang="en-US"/>
          </a:p>
        </p:txBody>
      </p:sp>
    </p:spTree>
    <p:extLst>
      <p:ext uri="{BB962C8B-B14F-4D97-AF65-F5344CB8AC3E}">
        <p14:creationId xmlns:p14="http://schemas.microsoft.com/office/powerpoint/2010/main" val="3221915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971B2-AF94-4215-BFDC-E88F57E2F735}" type="datetimeFigureOut">
              <a:rPr lang="en-US" smtClean="0"/>
              <a:t>12/18/2014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D4FA8-8DA3-4557-AA44-3C139DD62724}" type="slidenum">
              <a:rPr lang="en-US" smtClean="0"/>
              <a:t>‹#›</a:t>
            </a:fld>
            <a:endParaRPr lang="en-US"/>
          </a:p>
        </p:txBody>
      </p:sp>
    </p:spTree>
    <p:extLst>
      <p:ext uri="{BB962C8B-B14F-4D97-AF65-F5344CB8AC3E}">
        <p14:creationId xmlns:p14="http://schemas.microsoft.com/office/powerpoint/2010/main" val="2721031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CHEMISTRY</a:t>
            </a:r>
            <a:br>
              <a:rPr lang="en-US" dirty="0" smtClean="0"/>
            </a:br>
            <a:r>
              <a:rPr lang="en-US" dirty="0" smtClean="0"/>
              <a:t>December </a:t>
            </a:r>
            <a:r>
              <a:rPr lang="en-US" dirty="0" smtClean="0"/>
              <a:t>18, </a:t>
            </a:r>
            <a:r>
              <a:rPr lang="en-US" dirty="0" smtClean="0"/>
              <a:t>2014</a:t>
            </a:r>
            <a:endParaRPr lang="en-US" dirty="0"/>
          </a:p>
        </p:txBody>
      </p:sp>
      <p:sp>
        <p:nvSpPr>
          <p:cNvPr id="3" name="Subtitle 2"/>
          <p:cNvSpPr>
            <a:spLocks noGrp="1"/>
          </p:cNvSpPr>
          <p:nvPr>
            <p:ph type="subTitle" idx="1"/>
          </p:nvPr>
        </p:nvSpPr>
        <p:spPr/>
        <p:txBody>
          <a:bodyPr/>
          <a:lstStyle/>
          <a:p>
            <a:r>
              <a:rPr lang="en-US" dirty="0" smtClean="0"/>
              <a:t>LAB </a:t>
            </a:r>
            <a:r>
              <a:rPr lang="en-US" dirty="0" smtClean="0"/>
              <a:t>08 </a:t>
            </a:r>
            <a:r>
              <a:rPr lang="en-US" dirty="0" smtClean="0"/>
              <a:t>– </a:t>
            </a:r>
            <a:r>
              <a:rPr lang="en-US" dirty="0" smtClean="0"/>
              <a:t>ALIEN PERIODIC </a:t>
            </a:r>
            <a:r>
              <a:rPr lang="en-US" dirty="0" smtClean="0"/>
              <a:t>TABLE</a:t>
            </a:r>
            <a:endParaRPr lang="en-US" dirty="0"/>
          </a:p>
        </p:txBody>
      </p:sp>
    </p:spTree>
    <p:extLst>
      <p:ext uri="{BB962C8B-B14F-4D97-AF65-F5344CB8AC3E}">
        <p14:creationId xmlns:p14="http://schemas.microsoft.com/office/powerpoint/2010/main" val="126347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CHECK IN</a:t>
            </a:r>
            <a:endParaRPr lang="en-US" dirty="0"/>
          </a:p>
        </p:txBody>
      </p:sp>
      <p:sp>
        <p:nvSpPr>
          <p:cNvPr id="3" name="Content Placeholder 2"/>
          <p:cNvSpPr>
            <a:spLocks noGrp="1"/>
          </p:cNvSpPr>
          <p:nvPr>
            <p:ph idx="1"/>
          </p:nvPr>
        </p:nvSpPr>
        <p:spPr>
          <a:xfrm>
            <a:off x="457200" y="685800"/>
            <a:ext cx="8229600" cy="5943600"/>
          </a:xfrm>
        </p:spPr>
        <p:txBody>
          <a:bodyPr>
            <a:normAutofit/>
          </a:bodyPr>
          <a:lstStyle/>
          <a:p>
            <a:r>
              <a:rPr lang="en-US" dirty="0"/>
              <a:t>Once you have completed arranging your alien cards into an Alien Periodic Table, call Ms. Bui over.  She will verify that you have the correct arrangement.  Make sure you can provide REASONS on your arrangement.  </a:t>
            </a:r>
          </a:p>
        </p:txBody>
      </p:sp>
    </p:spTree>
    <p:extLst>
      <p:ext uri="{BB962C8B-B14F-4D97-AF65-F5344CB8AC3E}">
        <p14:creationId xmlns:p14="http://schemas.microsoft.com/office/powerpoint/2010/main" val="1964456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5" name="Content Placeholder 4"/>
          <p:cNvSpPr>
            <a:spLocks noGrp="1"/>
          </p:cNvSpPr>
          <p:nvPr>
            <p:ph idx="1"/>
          </p:nvPr>
        </p:nvSpPr>
        <p:spPr/>
        <p:txBody>
          <a:bodyPr>
            <a:normAutofit/>
          </a:bodyPr>
          <a:lstStyle/>
          <a:p>
            <a:pPr lvl="0"/>
            <a:r>
              <a:rPr lang="en-US" sz="4000" dirty="0"/>
              <a:t>How many groups of Aliens do you have? _____________</a:t>
            </a:r>
          </a:p>
          <a:p>
            <a:pPr lvl="0"/>
            <a:r>
              <a:rPr lang="en-US" sz="4000" dirty="0"/>
              <a:t>How many periods of Aliens do you have? ____________</a:t>
            </a:r>
          </a:p>
        </p:txBody>
      </p:sp>
    </p:spTree>
    <p:extLst>
      <p:ext uri="{BB962C8B-B14F-4D97-AF65-F5344CB8AC3E}">
        <p14:creationId xmlns:p14="http://schemas.microsoft.com/office/powerpoint/2010/main" val="96294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TABLE</a:t>
            </a:r>
            <a:endParaRPr lang="en-US" dirty="0"/>
          </a:p>
        </p:txBody>
      </p:sp>
      <p:sp>
        <p:nvSpPr>
          <p:cNvPr id="3" name="Content Placeholder 2"/>
          <p:cNvSpPr>
            <a:spLocks noGrp="1"/>
          </p:cNvSpPr>
          <p:nvPr>
            <p:ph idx="1"/>
          </p:nvPr>
        </p:nvSpPr>
        <p:spPr/>
        <p:txBody>
          <a:bodyPr/>
          <a:lstStyle/>
          <a:p>
            <a:r>
              <a:rPr lang="en-US" dirty="0" smtClean="0"/>
              <a:t>COMPLETE THE DATA TABLE BY PROVIDING KEY SIMILARITY AND VARYING TRAITS FOR EACH GROUPS AND PERIODS</a:t>
            </a:r>
            <a:endParaRPr lang="en-US" dirty="0"/>
          </a:p>
        </p:txBody>
      </p:sp>
    </p:spTree>
    <p:extLst>
      <p:ext uri="{BB962C8B-B14F-4D97-AF65-F5344CB8AC3E}">
        <p14:creationId xmlns:p14="http://schemas.microsoft.com/office/powerpoint/2010/main" val="2722471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ACTIVITY</a:t>
            </a:r>
            <a:endParaRPr lang="en-US" dirty="0"/>
          </a:p>
        </p:txBody>
      </p:sp>
      <p:sp>
        <p:nvSpPr>
          <p:cNvPr id="3" name="Content Placeholder 2"/>
          <p:cNvSpPr>
            <a:spLocks noGrp="1"/>
          </p:cNvSpPr>
          <p:nvPr>
            <p:ph idx="1"/>
          </p:nvPr>
        </p:nvSpPr>
        <p:spPr/>
        <p:txBody>
          <a:bodyPr/>
          <a:lstStyle/>
          <a:p>
            <a:r>
              <a:rPr lang="en-US" dirty="0"/>
              <a:t>It has come to our attention that there are actually 2 more types of aliens on this planet.  </a:t>
            </a:r>
          </a:p>
          <a:p>
            <a:pPr lvl="1"/>
            <a:r>
              <a:rPr lang="en-US" dirty="0"/>
              <a:t>The first type belongs in the first group but is a new period.</a:t>
            </a:r>
          </a:p>
          <a:p>
            <a:pPr lvl="1"/>
            <a:r>
              <a:rPr lang="en-US" dirty="0"/>
              <a:t>The second type belongs in the first period but is a new group.  </a:t>
            </a:r>
          </a:p>
          <a:p>
            <a:r>
              <a:rPr lang="en-US" i="1" dirty="0"/>
              <a:t>Instruction: List 5 traits describing each type of alien and provide a drawing</a:t>
            </a:r>
            <a:endParaRPr lang="en-US" dirty="0"/>
          </a:p>
          <a:p>
            <a:pPr marL="0" indent="0">
              <a:buNone/>
            </a:pPr>
            <a:endParaRPr lang="en-US" dirty="0"/>
          </a:p>
        </p:txBody>
      </p:sp>
    </p:spTree>
    <p:extLst>
      <p:ext uri="{BB962C8B-B14F-4D97-AF65-F5344CB8AC3E}">
        <p14:creationId xmlns:p14="http://schemas.microsoft.com/office/powerpoint/2010/main" val="1687016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www.kentchemistry.com/RegentsExams/Aug2002/regent53.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3924670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LAB Q1</a:t>
            </a:r>
            <a:endParaRPr lang="en-US" dirty="0"/>
          </a:p>
        </p:txBody>
      </p:sp>
      <p:sp>
        <p:nvSpPr>
          <p:cNvPr id="3" name="Content Placeholder 2"/>
          <p:cNvSpPr>
            <a:spLocks noGrp="1"/>
          </p:cNvSpPr>
          <p:nvPr>
            <p:ph idx="1"/>
          </p:nvPr>
        </p:nvSpPr>
        <p:spPr/>
        <p:txBody>
          <a:bodyPr/>
          <a:lstStyle/>
          <a:p>
            <a:r>
              <a:rPr lang="en-US" dirty="0"/>
              <a:t>Compare the Alien Periodic Table to the Elemental Periodic Table.   List three similarities. </a:t>
            </a:r>
            <a:endParaRPr lang="en-US" dirty="0"/>
          </a:p>
        </p:txBody>
      </p:sp>
    </p:spTree>
    <p:extLst>
      <p:ext uri="{BB962C8B-B14F-4D97-AF65-F5344CB8AC3E}">
        <p14:creationId xmlns:p14="http://schemas.microsoft.com/office/powerpoint/2010/main" val="2629045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LAB Q2</a:t>
            </a:r>
            <a:endParaRPr lang="en-US" dirty="0"/>
          </a:p>
        </p:txBody>
      </p:sp>
      <p:sp>
        <p:nvSpPr>
          <p:cNvPr id="3" name="Content Placeholder 2"/>
          <p:cNvSpPr>
            <a:spLocks noGrp="1"/>
          </p:cNvSpPr>
          <p:nvPr>
            <p:ph idx="1"/>
          </p:nvPr>
        </p:nvSpPr>
        <p:spPr/>
        <p:txBody>
          <a:bodyPr/>
          <a:lstStyle/>
          <a:p>
            <a:r>
              <a:rPr lang="en-US" dirty="0"/>
              <a:t>Identify two characteristics used by Mendeleev to develop his classification system of the </a:t>
            </a:r>
            <a:r>
              <a:rPr lang="en-US" dirty="0" smtClean="0"/>
              <a:t>elements.</a:t>
            </a:r>
            <a:endParaRPr lang="en-US" dirty="0"/>
          </a:p>
        </p:txBody>
      </p:sp>
    </p:spTree>
    <p:extLst>
      <p:ext uri="{BB962C8B-B14F-4D97-AF65-F5344CB8AC3E}">
        <p14:creationId xmlns:p14="http://schemas.microsoft.com/office/powerpoint/2010/main" val="3961282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 LAB Q3</a:t>
            </a:r>
            <a:br>
              <a:rPr lang="en-US" dirty="0" smtClean="0"/>
            </a:br>
            <a:r>
              <a:rPr lang="en-US" dirty="0" smtClean="0"/>
              <a:t>AIM PROMPT</a:t>
            </a:r>
            <a:endParaRPr lang="en-US" dirty="0"/>
          </a:p>
        </p:txBody>
      </p:sp>
      <p:sp>
        <p:nvSpPr>
          <p:cNvPr id="3" name="Content Placeholder 2"/>
          <p:cNvSpPr>
            <a:spLocks noGrp="1"/>
          </p:cNvSpPr>
          <p:nvPr>
            <p:ph idx="1"/>
          </p:nvPr>
        </p:nvSpPr>
        <p:spPr/>
        <p:txBody>
          <a:bodyPr/>
          <a:lstStyle/>
          <a:p>
            <a:r>
              <a:rPr lang="en-US" dirty="0"/>
              <a:t>Explain, in terms of chemical reactivity, whether or not Mendeleev would be able to include Group 18 (Noble Gas Group) in his version of the Periodic Table.  State your claim and explain. </a:t>
            </a:r>
            <a:endParaRPr lang="en-US" dirty="0"/>
          </a:p>
        </p:txBody>
      </p:sp>
    </p:spTree>
    <p:extLst>
      <p:ext uri="{BB962C8B-B14F-4D97-AF65-F5344CB8AC3E}">
        <p14:creationId xmlns:p14="http://schemas.microsoft.com/office/powerpoint/2010/main" val="3871544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76"/>
            <a:ext cx="8229600" cy="959224"/>
          </a:xfrm>
        </p:spPr>
        <p:txBody>
          <a:bodyPr/>
          <a:lstStyle/>
          <a:p>
            <a:r>
              <a:rPr lang="en-US" sz="5400" dirty="0" smtClean="0"/>
              <a:t>POP QUIZ</a:t>
            </a:r>
            <a:r>
              <a:rPr lang="en-US" dirty="0" smtClean="0"/>
              <a:t>	</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fontAlgn="base"/>
            <a:r>
              <a:rPr lang="en-US" sz="5400" dirty="0" smtClean="0"/>
              <a:t>You may use the note from yesterday</a:t>
            </a:r>
            <a:endParaRPr lang="en-US" sz="5400" dirty="0" smtClean="0"/>
          </a:p>
          <a:p>
            <a:pPr fontAlgn="base"/>
            <a:r>
              <a:rPr lang="en-US" sz="5400" dirty="0"/>
              <a:t>Y</a:t>
            </a:r>
            <a:r>
              <a:rPr lang="en-US" sz="5400" dirty="0" smtClean="0"/>
              <a:t>ou are seated and silent</a:t>
            </a:r>
          </a:p>
          <a:p>
            <a:pPr fontAlgn="base"/>
            <a:r>
              <a:rPr lang="en-US" sz="5400" dirty="0" smtClean="0"/>
              <a:t>You have 2 minutes</a:t>
            </a:r>
            <a:endParaRPr lang="en-US" sz="4600" dirty="0"/>
          </a:p>
        </p:txBody>
      </p:sp>
    </p:spTree>
    <p:extLst>
      <p:ext uri="{BB962C8B-B14F-4D97-AF65-F5344CB8AC3E}">
        <p14:creationId xmlns:p14="http://schemas.microsoft.com/office/powerpoint/2010/main" val="347414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a:t>
            </a:r>
            <a:endParaRPr lang="en-US" dirty="0"/>
          </a:p>
        </p:txBody>
      </p:sp>
      <p:sp>
        <p:nvSpPr>
          <p:cNvPr id="3" name="Content Placeholder 2"/>
          <p:cNvSpPr>
            <a:spLocks noGrp="1"/>
          </p:cNvSpPr>
          <p:nvPr>
            <p:ph idx="1"/>
          </p:nvPr>
        </p:nvSpPr>
        <p:spPr/>
        <p:txBody>
          <a:bodyPr/>
          <a:lstStyle/>
          <a:p>
            <a:r>
              <a:rPr lang="en-US" dirty="0" smtClean="0"/>
              <a:t>QUIZ ON FRIDAY</a:t>
            </a:r>
            <a:endParaRPr lang="en-US" dirty="0"/>
          </a:p>
        </p:txBody>
      </p:sp>
    </p:spTree>
    <p:extLst>
      <p:ext uri="{BB962C8B-B14F-4D97-AF65-F5344CB8AC3E}">
        <p14:creationId xmlns:p14="http://schemas.microsoft.com/office/powerpoint/2010/main" val="1920449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a:t>
            </a:r>
            <a:endParaRPr lang="en-US" dirty="0"/>
          </a:p>
        </p:txBody>
      </p:sp>
      <p:sp>
        <p:nvSpPr>
          <p:cNvPr id="3" name="Content Placeholder 2"/>
          <p:cNvSpPr>
            <a:spLocks noGrp="1"/>
          </p:cNvSpPr>
          <p:nvPr>
            <p:ph idx="1"/>
          </p:nvPr>
        </p:nvSpPr>
        <p:spPr/>
        <p:txBody>
          <a:bodyPr>
            <a:normAutofit/>
          </a:bodyPr>
          <a:lstStyle/>
          <a:p>
            <a:r>
              <a:rPr lang="en-US" sz="4000" b="1" dirty="0"/>
              <a:t>Explain, in terms of chemical reactivity, whether or not Mendeleev would be able to include Group 18 (Noble Gas Group) in his version of the Periodic Table.  State your claim and explain. </a:t>
            </a:r>
            <a:endParaRPr lang="en-US" sz="4000" b="1" dirty="0"/>
          </a:p>
        </p:txBody>
      </p:sp>
    </p:spTree>
    <p:extLst>
      <p:ext uri="{BB962C8B-B14F-4D97-AF65-F5344CB8AC3E}">
        <p14:creationId xmlns:p14="http://schemas.microsoft.com/office/powerpoint/2010/main" val="521918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PRELAB</a:t>
            </a:r>
            <a:endParaRPr lang="en-US" dirty="0"/>
          </a:p>
        </p:txBody>
      </p:sp>
      <p:sp>
        <p:nvSpPr>
          <p:cNvPr id="3" name="Content Placeholder 2"/>
          <p:cNvSpPr>
            <a:spLocks noGrp="1"/>
          </p:cNvSpPr>
          <p:nvPr>
            <p:ph idx="1"/>
          </p:nvPr>
        </p:nvSpPr>
        <p:spPr/>
        <p:txBody>
          <a:bodyPr/>
          <a:lstStyle/>
          <a:p>
            <a:r>
              <a:rPr lang="en-US" dirty="0"/>
              <a:t>Look at the Periodic Table and complete the table below by identifying 3 ways (arrangement method) in which you think the Periodic Table is arranged.  Make sure to include an example for each of the way.</a:t>
            </a:r>
          </a:p>
          <a:p>
            <a:endParaRPr lang="en-US" dirty="0"/>
          </a:p>
        </p:txBody>
      </p:sp>
    </p:spTree>
    <p:extLst>
      <p:ext uri="{BB962C8B-B14F-4D97-AF65-F5344CB8AC3E}">
        <p14:creationId xmlns:p14="http://schemas.microsoft.com/office/powerpoint/2010/main" val="3493022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PRELAB</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3880433"/>
              </p:ext>
            </p:extLst>
          </p:nvPr>
        </p:nvGraphicFramePr>
        <p:xfrm>
          <a:off x="228600" y="1219199"/>
          <a:ext cx="8839200" cy="5410200"/>
        </p:xfrm>
        <a:graphic>
          <a:graphicData uri="http://schemas.openxmlformats.org/drawingml/2006/table">
            <a:tbl>
              <a:tblPr firstRow="1" firstCol="1" bandRow="1">
                <a:tableStyleId>{5C22544A-7EE6-4342-B048-85BDC9FD1C3A}</a:tableStyleId>
              </a:tblPr>
              <a:tblGrid>
                <a:gridCol w="4419190"/>
                <a:gridCol w="4420010"/>
              </a:tblGrid>
              <a:tr h="416169">
                <a:tc>
                  <a:txBody>
                    <a:bodyPr/>
                    <a:lstStyle/>
                    <a:p>
                      <a:pPr marL="0" marR="0" algn="ctr">
                        <a:spcBef>
                          <a:spcPts val="0"/>
                        </a:spcBef>
                        <a:spcAft>
                          <a:spcPts val="0"/>
                        </a:spcAft>
                      </a:pPr>
                      <a:r>
                        <a:rPr lang="en-US" sz="2000" dirty="0">
                          <a:effectLst/>
                        </a:rPr>
                        <a:t>Arrangement Method</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400" dirty="0">
                          <a:effectLst/>
                        </a:rPr>
                        <a:t>Example</a:t>
                      </a:r>
                      <a:endParaRPr lang="en-US" sz="2400" dirty="0">
                        <a:effectLst/>
                        <a:latin typeface="Times New Roman"/>
                        <a:ea typeface="Times New Roman"/>
                      </a:endParaRPr>
                    </a:p>
                  </a:txBody>
                  <a:tcPr marL="68580" marR="68580" marT="0" marB="0"/>
                </a:tc>
              </a:tr>
              <a:tr h="1664677">
                <a:tc>
                  <a:txBody>
                    <a:bodyPr/>
                    <a:lstStyle/>
                    <a:p>
                      <a:pPr marL="0" marR="0">
                        <a:spcBef>
                          <a:spcPts val="0"/>
                        </a:spcBef>
                        <a:spcAft>
                          <a:spcPts val="0"/>
                        </a:spcAft>
                      </a:pPr>
                      <a:r>
                        <a:rPr lang="en-US" sz="1200">
                          <a:effectLst/>
                        </a:rPr>
                        <a:t> </a:t>
                      </a:r>
                      <a:endParaRPr lang="en-US" sz="1400">
                        <a:effectLst/>
                      </a:endParaRPr>
                    </a:p>
                    <a:p>
                      <a:pPr marL="0" marR="0">
                        <a:spcBef>
                          <a:spcPts val="0"/>
                        </a:spcBef>
                        <a:spcAft>
                          <a:spcPts val="0"/>
                        </a:spcAft>
                      </a:pPr>
                      <a:r>
                        <a:rPr lang="en-US" sz="1200">
                          <a:effectLst/>
                        </a:rPr>
                        <a:t> </a:t>
                      </a:r>
                      <a:endParaRPr lang="en-US" sz="1400">
                        <a:effectLst/>
                      </a:endParaRPr>
                    </a:p>
                    <a:p>
                      <a:pPr marL="0" marR="0">
                        <a:spcBef>
                          <a:spcPts val="0"/>
                        </a:spcBef>
                        <a:spcAft>
                          <a:spcPts val="0"/>
                        </a:spcAft>
                      </a:pPr>
                      <a:r>
                        <a:rPr lang="en-US" sz="1200">
                          <a:effectLst/>
                        </a:rPr>
                        <a:t> </a:t>
                      </a:r>
                      <a:endParaRPr lang="en-US" sz="1400">
                        <a:effectLst/>
                      </a:endParaRPr>
                    </a:p>
                    <a:p>
                      <a:pPr marL="0" marR="0">
                        <a:spcBef>
                          <a:spcPts val="0"/>
                        </a:spcBef>
                        <a:spcAft>
                          <a:spcPts val="0"/>
                        </a:spcAft>
                      </a:pPr>
                      <a:r>
                        <a:rPr lang="en-US" sz="1200">
                          <a:effectLst/>
                        </a:rPr>
                        <a:t> </a:t>
                      </a:r>
                      <a:endParaRPr lang="en-US" sz="14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a:t>
                      </a:r>
                      <a:endParaRPr lang="en-US" sz="1400">
                        <a:effectLst/>
                        <a:latin typeface="Times New Roman"/>
                        <a:ea typeface="Times New Roman"/>
                      </a:endParaRPr>
                    </a:p>
                  </a:txBody>
                  <a:tcPr marL="68580" marR="68580" marT="0" marB="0"/>
                </a:tc>
              </a:tr>
              <a:tr h="1664677">
                <a:tc>
                  <a:txBody>
                    <a:bodyPr/>
                    <a:lstStyle/>
                    <a:p>
                      <a:pPr marL="0" marR="0">
                        <a:spcBef>
                          <a:spcPts val="0"/>
                        </a:spcBef>
                        <a:spcAft>
                          <a:spcPts val="0"/>
                        </a:spcAft>
                      </a:pPr>
                      <a:r>
                        <a:rPr lang="en-US" sz="1200">
                          <a:effectLst/>
                        </a:rPr>
                        <a:t> </a:t>
                      </a:r>
                      <a:endParaRPr lang="en-US" sz="1400">
                        <a:effectLst/>
                      </a:endParaRPr>
                    </a:p>
                    <a:p>
                      <a:pPr marL="0" marR="0">
                        <a:spcBef>
                          <a:spcPts val="0"/>
                        </a:spcBef>
                        <a:spcAft>
                          <a:spcPts val="0"/>
                        </a:spcAft>
                      </a:pPr>
                      <a:r>
                        <a:rPr lang="en-US" sz="1200">
                          <a:effectLst/>
                        </a:rPr>
                        <a:t> </a:t>
                      </a:r>
                      <a:endParaRPr lang="en-US" sz="1400">
                        <a:effectLst/>
                      </a:endParaRPr>
                    </a:p>
                    <a:p>
                      <a:pPr marL="0" marR="0">
                        <a:spcBef>
                          <a:spcPts val="0"/>
                        </a:spcBef>
                        <a:spcAft>
                          <a:spcPts val="0"/>
                        </a:spcAft>
                      </a:pPr>
                      <a:r>
                        <a:rPr lang="en-US" sz="1200">
                          <a:effectLst/>
                        </a:rPr>
                        <a:t> </a:t>
                      </a:r>
                      <a:endParaRPr lang="en-US" sz="1400">
                        <a:effectLst/>
                      </a:endParaRPr>
                    </a:p>
                    <a:p>
                      <a:pPr marL="0" marR="0">
                        <a:spcBef>
                          <a:spcPts val="0"/>
                        </a:spcBef>
                        <a:spcAft>
                          <a:spcPts val="0"/>
                        </a:spcAft>
                      </a:pPr>
                      <a:r>
                        <a:rPr lang="en-US" sz="1200">
                          <a:effectLst/>
                        </a:rPr>
                        <a:t> </a:t>
                      </a:r>
                      <a:endParaRPr lang="en-US" sz="14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a:t>
                      </a:r>
                      <a:endParaRPr lang="en-US" sz="1400">
                        <a:effectLst/>
                        <a:latin typeface="Times New Roman"/>
                        <a:ea typeface="Times New Roman"/>
                      </a:endParaRPr>
                    </a:p>
                  </a:txBody>
                  <a:tcPr marL="68580" marR="68580" marT="0" marB="0"/>
                </a:tc>
              </a:tr>
              <a:tr h="1664677">
                <a:tc>
                  <a:txBody>
                    <a:bodyPr/>
                    <a:lstStyle/>
                    <a:p>
                      <a:pPr marL="0" marR="0">
                        <a:spcBef>
                          <a:spcPts val="0"/>
                        </a:spcBef>
                        <a:spcAft>
                          <a:spcPts val="0"/>
                        </a:spcAft>
                      </a:pPr>
                      <a:r>
                        <a:rPr lang="en-US" sz="1200">
                          <a:effectLst/>
                        </a:rPr>
                        <a:t> </a:t>
                      </a:r>
                      <a:endParaRPr lang="en-US" sz="1400">
                        <a:effectLst/>
                      </a:endParaRPr>
                    </a:p>
                    <a:p>
                      <a:pPr marL="0" marR="0">
                        <a:spcBef>
                          <a:spcPts val="0"/>
                        </a:spcBef>
                        <a:spcAft>
                          <a:spcPts val="0"/>
                        </a:spcAft>
                      </a:pPr>
                      <a:r>
                        <a:rPr lang="en-US" sz="1200">
                          <a:effectLst/>
                        </a:rPr>
                        <a:t> </a:t>
                      </a:r>
                      <a:endParaRPr lang="en-US" sz="1400">
                        <a:effectLst/>
                      </a:endParaRPr>
                    </a:p>
                    <a:p>
                      <a:pPr marL="0" marR="0">
                        <a:spcBef>
                          <a:spcPts val="0"/>
                        </a:spcBef>
                        <a:spcAft>
                          <a:spcPts val="0"/>
                        </a:spcAft>
                      </a:pPr>
                      <a:r>
                        <a:rPr lang="en-US" sz="1200">
                          <a:effectLst/>
                        </a:rPr>
                        <a:t> </a:t>
                      </a:r>
                      <a:endParaRPr lang="en-US" sz="1400">
                        <a:effectLst/>
                      </a:endParaRPr>
                    </a:p>
                    <a:p>
                      <a:pPr marL="0" marR="0">
                        <a:spcBef>
                          <a:spcPts val="0"/>
                        </a:spcBef>
                        <a:spcAft>
                          <a:spcPts val="0"/>
                        </a:spcAft>
                      </a:pPr>
                      <a:r>
                        <a:rPr lang="en-US" sz="1200">
                          <a:effectLst/>
                        </a:rPr>
                        <a:t> </a:t>
                      </a:r>
                      <a:endParaRPr lang="en-US" sz="14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 </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4072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ALIENS ARE HERE!</a:t>
            </a:r>
            <a:endParaRPr lang="en-US" dirty="0"/>
          </a:p>
        </p:txBody>
      </p:sp>
      <p:sp>
        <p:nvSpPr>
          <p:cNvPr id="3" name="Content Placeholder 2"/>
          <p:cNvSpPr>
            <a:spLocks noGrp="1"/>
          </p:cNvSpPr>
          <p:nvPr>
            <p:ph idx="1"/>
          </p:nvPr>
        </p:nvSpPr>
        <p:spPr/>
        <p:txBody>
          <a:bodyPr/>
          <a:lstStyle/>
          <a:p>
            <a:r>
              <a:rPr lang="en-US" b="1" dirty="0"/>
              <a:t>We woke up to an amazing event today.  An alien spaceship has landed in Brooklyn.  The aliens seem friendly and want to establish relations with Earth. </a:t>
            </a:r>
            <a:endParaRPr lang="en-US" b="1" dirty="0"/>
          </a:p>
        </p:txBody>
      </p:sp>
    </p:spTree>
    <p:extLst>
      <p:ext uri="{BB962C8B-B14F-4D97-AF65-F5344CB8AC3E}">
        <p14:creationId xmlns:p14="http://schemas.microsoft.com/office/powerpoint/2010/main" val="306125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lstStyle/>
          <a:p>
            <a:r>
              <a:rPr lang="en-US" dirty="0"/>
              <a:t>Our scientists want to have a better understanding of the aliens and need your help in organizing the aliens into an Alien Periodic Table.  You will be working with a partner.  This should take you about 10 minutes.</a:t>
            </a:r>
          </a:p>
          <a:p>
            <a:endParaRPr lang="en-US" dirty="0"/>
          </a:p>
        </p:txBody>
      </p:sp>
    </p:spTree>
    <p:extLst>
      <p:ext uri="{BB962C8B-B14F-4D97-AF65-F5344CB8AC3E}">
        <p14:creationId xmlns:p14="http://schemas.microsoft.com/office/powerpoint/2010/main" val="338012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Arrange the aliens into group </a:t>
            </a:r>
          </a:p>
          <a:p>
            <a:pPr lvl="1"/>
            <a:r>
              <a:rPr lang="en-US" dirty="0"/>
              <a:t>Every alien within a group must share one common feature (Key Similarity)</a:t>
            </a:r>
          </a:p>
          <a:p>
            <a:pPr lvl="1"/>
            <a:r>
              <a:rPr lang="en-US" dirty="0"/>
              <a:t>Every alien within a group must share a feature that changes regularly as you move down the group (Varying Trait)</a:t>
            </a:r>
          </a:p>
          <a:p>
            <a:pPr lvl="0"/>
            <a:r>
              <a:rPr lang="en-US" dirty="0"/>
              <a:t>Arrange the aliens into periods</a:t>
            </a:r>
          </a:p>
          <a:p>
            <a:pPr lvl="1"/>
            <a:r>
              <a:rPr lang="en-US" dirty="0"/>
              <a:t>Every alien within a period must share one common feature (Key Similarity)</a:t>
            </a:r>
          </a:p>
          <a:p>
            <a:pPr lvl="1"/>
            <a:r>
              <a:rPr lang="en-US" dirty="0"/>
              <a:t>Every alien within a period must share a feature that changes regularly as you move across the period (from left to right) (Varying Trait)</a:t>
            </a:r>
          </a:p>
          <a:p>
            <a:endParaRPr lang="en-US" dirty="0"/>
          </a:p>
        </p:txBody>
      </p:sp>
    </p:spTree>
    <p:extLst>
      <p:ext uri="{BB962C8B-B14F-4D97-AF65-F5344CB8AC3E}">
        <p14:creationId xmlns:p14="http://schemas.microsoft.com/office/powerpoint/2010/main" val="250305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1368</TotalTime>
  <Words>498</Words>
  <Application>Microsoft Office PowerPoint</Application>
  <PresentationFormat>On-screen Show (4:3)</PresentationFormat>
  <Paragraphs>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CHEMISTRY December 18, 2014</vt:lpstr>
      <vt:lpstr>POP QUIZ </vt:lpstr>
      <vt:lpstr>REMINDER</vt:lpstr>
      <vt:lpstr>AIM</vt:lpstr>
      <vt:lpstr>PRELAB</vt:lpstr>
      <vt:lpstr>PRELAB</vt:lpstr>
      <vt:lpstr>ALIENS ARE HERE!</vt:lpstr>
      <vt:lpstr>TASK</vt:lpstr>
      <vt:lpstr>INSTRUCTIONS</vt:lpstr>
      <vt:lpstr>CHECK IN</vt:lpstr>
      <vt:lpstr>QUESTIONS</vt:lpstr>
      <vt:lpstr>DATA TABLE</vt:lpstr>
      <vt:lpstr>DRAWING ACTIVITY</vt:lpstr>
      <vt:lpstr>PowerPoint Presentation</vt:lpstr>
      <vt:lpstr>POST LAB Q1</vt:lpstr>
      <vt:lpstr>POST LAB Q2</vt:lpstr>
      <vt:lpstr>POST LAB Q3 AIM PROMPT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SEPTEMBER 11, 2014</dc:title>
  <dc:creator>Hanh</dc:creator>
  <cp:lastModifiedBy>admin</cp:lastModifiedBy>
  <cp:revision>157</cp:revision>
  <dcterms:created xsi:type="dcterms:W3CDTF">2014-09-11T03:20:04Z</dcterms:created>
  <dcterms:modified xsi:type="dcterms:W3CDTF">2014-12-18T12:29:52Z</dcterms:modified>
</cp:coreProperties>
</file>