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AAA1459-E25C-4184-937C-53DB300099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E170D19-037D-46F3-8739-F6C19CD5EF63}" type="datetimeFigureOut">
              <a:rPr lang="en-US" smtClean="0"/>
              <a:t>2/4/2015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energy-forms-and-chang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FLOW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5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ONE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620000" cy="3352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2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AND IRON CONTAINERS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16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12 AND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BRICK AND IRON (HEAT AND COLD)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926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Specific heat capacity is the amount of heat required to raise the temperature of 1 gram of a substance by 1 Kelvin (K).  </a:t>
            </a:r>
            <a:endParaRPr lang="en-US" sz="3600" dirty="0" smtClean="0"/>
          </a:p>
          <a:p>
            <a:r>
              <a:rPr lang="en-US" sz="3600" dirty="0" smtClean="0"/>
              <a:t>1 </a:t>
            </a:r>
            <a:r>
              <a:rPr lang="en-US" sz="3600" dirty="0"/>
              <a:t>Kelvin is equal to Celsius + 273 or 1K = Cº + 273.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8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CAPACITY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22352"/>
              </p:ext>
            </p:extLst>
          </p:nvPr>
        </p:nvGraphicFramePr>
        <p:xfrm>
          <a:off x="457200" y="1295400"/>
          <a:ext cx="7696200" cy="5292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5020"/>
                <a:gridCol w="4361180"/>
              </a:tblGrid>
              <a:tr h="1276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Description</a:t>
                      </a:r>
                      <a:endParaRPr lang="en-US" sz="4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</a:rPr>
                        <a:t>Specific Heat Capacity</a:t>
                      </a:r>
                      <a:endParaRPr lang="en-US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6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Water</a:t>
                      </a:r>
                      <a:endParaRPr lang="en-US" sz="4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</a:rPr>
                        <a:t>4.187 kJ/kg K</a:t>
                      </a:r>
                      <a:endParaRPr lang="en-US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6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Brick</a:t>
                      </a:r>
                      <a:endParaRPr lang="en-US" sz="4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0.9 kJ/kg K</a:t>
                      </a:r>
                      <a:endParaRPr lang="en-US" sz="4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6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</a:rPr>
                        <a:t>Iron</a:t>
                      </a:r>
                      <a:endParaRPr lang="en-US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0.46 kJ/kg K</a:t>
                      </a:r>
                      <a:endParaRPr lang="en-US" sz="4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2700" y="3695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48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Of the three containers, which container has the higher specific heat capacity?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8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Explain what does it means to have the higher specific heat capacity between the three containers.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04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796710"/>
              </p:ext>
            </p:extLst>
          </p:nvPr>
        </p:nvGraphicFramePr>
        <p:xfrm>
          <a:off x="304800" y="1371600"/>
          <a:ext cx="79248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472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Temperature in Kelvin for the classroom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Temperature in Kelvin for outside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323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SUMMARY 3 MAIN POINTS FROM TODAY LESSON IN YOUR JOURNAL</a:t>
            </a:r>
          </a:p>
          <a:p>
            <a:r>
              <a:rPr lang="en-US" sz="3600" dirty="0" smtClean="0"/>
              <a:t>BE READY TO SHARE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175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/>
              <a:t>What will happen to the temperature in the classroom when the window is opened? Use the RACE format (A paragraph of at least 3 sentences). Use evidence from the lab to support your claim.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9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DO THE PRE-LAB</a:t>
            </a:r>
          </a:p>
          <a:p>
            <a:r>
              <a:rPr lang="en-US" sz="3600" dirty="0" smtClean="0"/>
              <a:t>TAKE 2 MINUTES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8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WRITE YOUR NAME ON THE JOURNAL</a:t>
            </a:r>
          </a:p>
          <a:p>
            <a:r>
              <a:rPr lang="en-US" sz="3600" dirty="0" smtClean="0"/>
              <a:t>WRITE YOU PERIOD</a:t>
            </a:r>
          </a:p>
          <a:p>
            <a:r>
              <a:rPr lang="en-US" sz="3600" dirty="0" smtClean="0"/>
              <a:t>YOU MUST BRING TO CLASS DAILY</a:t>
            </a:r>
          </a:p>
          <a:p>
            <a:r>
              <a:rPr lang="en-US" sz="3600" dirty="0" smtClean="0"/>
              <a:t>SURPRISE CHECKS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4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ENERGY</a:t>
            </a:r>
          </a:p>
          <a:p>
            <a:r>
              <a:rPr lang="en-US" sz="3600" dirty="0" smtClean="0"/>
              <a:t>HEAT</a:t>
            </a:r>
          </a:p>
          <a:p>
            <a:r>
              <a:rPr lang="en-US" sz="3600" dirty="0" smtClean="0"/>
              <a:t>TEMPERATURE</a:t>
            </a:r>
          </a:p>
          <a:p>
            <a:r>
              <a:rPr lang="en-US" sz="3600" dirty="0" smtClean="0"/>
              <a:t>SPECIFIC HEAT CAPACITY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413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PHET SIMULATION</a:t>
            </a:r>
          </a:p>
          <a:p>
            <a:r>
              <a:rPr lang="en-US" u="sng" dirty="0">
                <a:hlinkClick r:id="rId2"/>
              </a:rPr>
              <a:t>https://phet.colorado.edu/en/simulation/energy-forms-and-changes</a:t>
            </a:r>
            <a:endParaRPr lang="en-US" dirty="0"/>
          </a:p>
          <a:p>
            <a:r>
              <a:rPr lang="en-US" dirty="0" smtClean="0"/>
              <a:t>Series of situations</a:t>
            </a:r>
          </a:p>
          <a:p>
            <a:r>
              <a:rPr lang="en-US" dirty="0" smtClean="0"/>
              <a:t>Materials:</a:t>
            </a:r>
          </a:p>
          <a:p>
            <a:pPr lvl="1"/>
            <a:r>
              <a:rPr lang="en-US" dirty="0" smtClean="0"/>
              <a:t>Containers</a:t>
            </a:r>
          </a:p>
          <a:p>
            <a:pPr lvl="1"/>
            <a:r>
              <a:rPr lang="en-US" dirty="0" smtClean="0"/>
              <a:t>Wire stools</a:t>
            </a:r>
          </a:p>
          <a:p>
            <a:pPr lvl="1"/>
            <a:r>
              <a:rPr lang="en-US" dirty="0" smtClean="0"/>
              <a:t>Heat gauge</a:t>
            </a:r>
          </a:p>
          <a:p>
            <a:pPr lvl="1"/>
            <a:r>
              <a:rPr lang="en-US" dirty="0" smtClean="0"/>
              <a:t>Thermometers</a:t>
            </a:r>
          </a:p>
          <a:p>
            <a:pPr lvl="1"/>
            <a:r>
              <a:rPr lang="en-US" dirty="0" smtClean="0"/>
              <a:t>Energy symbols</a:t>
            </a:r>
          </a:p>
        </p:txBody>
      </p:sp>
    </p:spTree>
    <p:extLst>
      <p:ext uri="{BB962C8B-B14F-4D97-AF65-F5344CB8AC3E}">
        <p14:creationId xmlns:p14="http://schemas.microsoft.com/office/powerpoint/2010/main" val="384597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container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Flow of energy when a water container is heated</a:t>
            </a:r>
          </a:p>
          <a:p>
            <a:r>
              <a:rPr lang="en-US" sz="3600" dirty="0" smtClean="0"/>
              <a:t>Write down your observation</a:t>
            </a:r>
          </a:p>
          <a:p>
            <a:r>
              <a:rPr lang="en-US" sz="3600" dirty="0" smtClean="0"/>
              <a:t>Is it possible to boil the water?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375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1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COOLING THE WATER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682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IRON AND BRICK CONTAINERS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1070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282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HEAT FLOW</vt:lpstr>
      <vt:lpstr>PRE-LAB</vt:lpstr>
      <vt:lpstr>JOURNAL</vt:lpstr>
      <vt:lpstr>VOCABULARY WORDS</vt:lpstr>
      <vt:lpstr>DEMONSTRATION</vt:lpstr>
      <vt:lpstr>Water container situation</vt:lpstr>
      <vt:lpstr>GUIDED PRACTICE</vt:lpstr>
      <vt:lpstr>STEP 5 </vt:lpstr>
      <vt:lpstr>STEPS 6-10</vt:lpstr>
      <vt:lpstr>MORE THAN ONE CONTAINERS</vt:lpstr>
      <vt:lpstr>STEP 11</vt:lpstr>
      <vt:lpstr>STEPS 12 AND 13</vt:lpstr>
      <vt:lpstr>POST LAB</vt:lpstr>
      <vt:lpstr>SPECIFIC HEAT CAPACITY</vt:lpstr>
      <vt:lpstr>QUESTION 1</vt:lpstr>
      <vt:lpstr>QUESTION 2</vt:lpstr>
      <vt:lpstr>QUESTION 3</vt:lpstr>
      <vt:lpstr>JOURNAL SUMMARY</vt:lpstr>
      <vt:lpstr>AIM PROMPT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FLOW</dc:title>
  <dc:creator>admin</dc:creator>
  <cp:lastModifiedBy>admin</cp:lastModifiedBy>
  <cp:revision>4</cp:revision>
  <dcterms:created xsi:type="dcterms:W3CDTF">2015-02-04T12:57:34Z</dcterms:created>
  <dcterms:modified xsi:type="dcterms:W3CDTF">2015-02-04T13:51:05Z</dcterms:modified>
</cp:coreProperties>
</file>