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338" r:id="rId4"/>
    <p:sldId id="358" r:id="rId5"/>
    <p:sldId id="346" r:id="rId6"/>
    <p:sldId id="337" r:id="rId7"/>
    <p:sldId id="339" r:id="rId8"/>
    <p:sldId id="341" r:id="rId9"/>
    <p:sldId id="343" r:id="rId10"/>
    <p:sldId id="344" r:id="rId11"/>
    <p:sldId id="352" r:id="rId12"/>
    <p:sldId id="345" r:id="rId13"/>
    <p:sldId id="347" r:id="rId14"/>
    <p:sldId id="348" r:id="rId15"/>
    <p:sldId id="349" r:id="rId16"/>
    <p:sldId id="350" r:id="rId17"/>
    <p:sldId id="351" r:id="rId18"/>
    <p:sldId id="340" r:id="rId19"/>
    <p:sldId id="354" r:id="rId20"/>
    <p:sldId id="353" r:id="rId21"/>
    <p:sldId id="355" r:id="rId22"/>
    <p:sldId id="356" r:id="rId23"/>
    <p:sldId id="357" r:id="rId24"/>
    <p:sldId id="311" r:id="rId25"/>
    <p:sldId id="31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37CE1D-D121-47A3-99E3-EF7FA27BD895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CF3547-F563-447C-BA37-634DB43252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CONCEPT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 </a:t>
            </a:r>
            <a:r>
              <a:rPr lang="en-US" dirty="0"/>
              <a:t>of the arrangement of electrons distributed among the </a:t>
            </a:r>
            <a:r>
              <a:rPr lang="en-US" dirty="0" smtClean="0"/>
              <a:t>electron shells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16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01725"/>
            <a:ext cx="4918075" cy="491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92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IT MEANS?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CARBON HAS AN ELECTRON CONFIGURATION OF 2-4</a:t>
            </a:r>
          </a:p>
          <a:p>
            <a:pPr lvl="1"/>
            <a:r>
              <a:rPr lang="en-US" dirty="0" smtClean="0"/>
              <a:t>NUMBER OF SHELLS</a:t>
            </a:r>
          </a:p>
          <a:p>
            <a:pPr lvl="1"/>
            <a:r>
              <a:rPr lang="en-US" dirty="0" smtClean="0"/>
              <a:t>WHAT PERIOD</a:t>
            </a:r>
          </a:p>
          <a:p>
            <a:pPr lvl="1"/>
            <a:r>
              <a:rPr lang="en-US" dirty="0" smtClean="0"/>
              <a:t>THE NUMBER OF VALENCE ELECTRONS</a:t>
            </a:r>
          </a:p>
          <a:p>
            <a:pPr lvl="1"/>
            <a:r>
              <a:rPr lang="en-US" dirty="0" smtClean="0"/>
              <a:t>THE NUMBER OF ELECTRONS</a:t>
            </a:r>
          </a:p>
          <a:p>
            <a:pPr lvl="1"/>
            <a:r>
              <a:rPr lang="en-US" dirty="0" smtClean="0"/>
              <a:t>THE NUMBER OF PROTONS </a:t>
            </a:r>
          </a:p>
          <a:p>
            <a:pPr lvl="1"/>
            <a:r>
              <a:rPr lang="en-US" dirty="0" smtClean="0"/>
              <a:t>THE ATOMIC NUMBER</a:t>
            </a:r>
          </a:p>
          <a:p>
            <a:pPr lvl="1"/>
            <a:r>
              <a:rPr lang="en-US" dirty="0" smtClean="0"/>
              <a:t>WHICH SHELL HAS THE HIGHER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8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029200"/>
          </a:xfrm>
        </p:spPr>
        <p:txBody>
          <a:bodyPr/>
          <a:lstStyle/>
          <a:p>
            <a:r>
              <a:rPr lang="en-US" dirty="0" smtClean="0"/>
              <a:t>NOT ALL - ELECTRONS ARE IN THEIR LOWEST ENERGY STATE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2-4 GROUND STATE</a:t>
            </a:r>
          </a:p>
          <a:p>
            <a:pPr lvl="1"/>
            <a:r>
              <a:rPr lang="en-US" dirty="0" smtClean="0"/>
              <a:t>1-5 EXCITED STATE</a:t>
            </a:r>
          </a:p>
          <a:p>
            <a:pPr marL="402336" lvl="1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622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847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469997"/>
              </p:ext>
            </p:extLst>
          </p:nvPr>
        </p:nvGraphicFramePr>
        <p:xfrm>
          <a:off x="1371600" y="1295400"/>
          <a:ext cx="7499350" cy="496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11709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GROUND STATE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EXCITED</a:t>
                      </a:r>
                      <a:r>
                        <a:rPr lang="en-US" sz="4000" baseline="0" dirty="0" smtClean="0"/>
                        <a:t> STATE</a:t>
                      </a:r>
                      <a:endParaRPr lang="en-US" sz="4000" dirty="0"/>
                    </a:p>
                  </a:txBody>
                  <a:tcPr/>
                </a:tc>
              </a:tr>
              <a:tr h="1170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a. 2-7</a:t>
                      </a:r>
                    </a:p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  <a:tr h="11709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b. 2-8-3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  <a:tr h="11709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c. 2-8-18-4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346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THE CHANGE IN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ELECTRONS </a:t>
            </a:r>
            <a:r>
              <a:rPr lang="en-US" dirty="0" smtClean="0">
                <a:solidFill>
                  <a:srgbClr val="FF0000"/>
                </a:solidFill>
              </a:rPr>
              <a:t>ABSORBED ENERGY, </a:t>
            </a:r>
            <a:r>
              <a:rPr lang="en-US" dirty="0" smtClean="0"/>
              <a:t>ELECTRONS JUMP FROM GROUND STATE TO EXCITED STATE.  </a:t>
            </a:r>
          </a:p>
          <a:p>
            <a:pPr lvl="1"/>
            <a:r>
              <a:rPr lang="en-US" dirty="0" smtClean="0"/>
              <a:t>FROM LOWER ENERGY STATE TO HIGHER ENERGY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93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EXCITED STATE TO GROUND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EXCITED STATE IS A TEMPORARY STATE.</a:t>
            </a:r>
          </a:p>
          <a:p>
            <a:r>
              <a:rPr lang="en-US" dirty="0" smtClean="0"/>
              <a:t>WHEN ELECTRONS MOVE FROM EXCITED STATE TO GROUND STATE</a:t>
            </a:r>
            <a:r>
              <a:rPr lang="en-US" smtClean="0"/>
              <a:t>, </a:t>
            </a:r>
            <a:r>
              <a:rPr lang="en-US" smtClean="0"/>
              <a:t>SPECIFIC AMOUNT OF ENERGY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EMITTED</a:t>
            </a:r>
          </a:p>
          <a:p>
            <a:pPr lvl="1"/>
            <a:r>
              <a:rPr lang="en-US" dirty="0" smtClean="0"/>
              <a:t>ELECTRONS MOVE FROM HIGHER ENERGY STATE TO LOWER ENERGY STATE</a:t>
            </a:r>
          </a:p>
          <a:p>
            <a:pPr lvl="1"/>
            <a:r>
              <a:rPr lang="en-US" dirty="0" smtClean="0"/>
              <a:t>EMITTED ENERGY IS SHOWN AS </a:t>
            </a:r>
            <a:r>
              <a:rPr lang="en-US" dirty="0" smtClean="0">
                <a:solidFill>
                  <a:srgbClr val="FF0000"/>
                </a:solidFill>
              </a:rPr>
              <a:t>COLORS</a:t>
            </a:r>
          </a:p>
        </p:txBody>
      </p:sp>
    </p:spTree>
    <p:extLst>
      <p:ext uri="{BB962C8B-B14F-4D97-AF65-F5344CB8AC3E}">
        <p14:creationId xmlns:p14="http://schemas.microsoft.com/office/powerpoint/2010/main" val="1039667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RELEASED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COLOR EMITTED OR RELEASED DEPENDS UPON WHAT ELEMENT WAS INVOLVED.</a:t>
            </a:r>
            <a:endParaRPr lang="en-US" dirty="0"/>
          </a:p>
          <a:p>
            <a:pPr lvl="1"/>
            <a:r>
              <a:rPr lang="en-US" smtClean="0"/>
              <a:t>THIS COLOR IS ALSO KNOWN AS THE BRIGHT LINE SPECTRUM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0811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FIREWORK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r>
              <a:rPr lang="en-US" dirty="0" smtClean="0"/>
              <a:t> video and PBS video</a:t>
            </a:r>
          </a:p>
          <a:p>
            <a:r>
              <a:rPr lang="en-US" dirty="0" smtClean="0"/>
              <a:t>http</a:t>
            </a:r>
            <a:r>
              <a:rPr lang="en-US" dirty="0"/>
              <a:t>://www.pbslearningmedia.org/asset/phy03_vid_fireworkcol/</a:t>
            </a:r>
          </a:p>
        </p:txBody>
      </p:sp>
    </p:spTree>
    <p:extLst>
      <p:ext uri="{BB962C8B-B14F-4D97-AF65-F5344CB8AC3E}">
        <p14:creationId xmlns:p14="http://schemas.microsoft.com/office/powerpoint/2010/main" val="4275832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CAUSSES THE COLOR IN FIREWORKS?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1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DO NOW</a:t>
            </a:r>
            <a:r>
              <a:rPr lang="en-US" smtClean="0"/>
              <a:t>– 9/28/2015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685800"/>
            <a:ext cx="8073076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You are silent and seated</a:t>
            </a:r>
          </a:p>
          <a:p>
            <a:r>
              <a:rPr lang="en-US" dirty="0" smtClean="0"/>
              <a:t>In your notebook, answer the following:</a:t>
            </a:r>
          </a:p>
          <a:p>
            <a:pPr lvl="1"/>
            <a:r>
              <a:rPr lang="en-US" dirty="0"/>
              <a:t>Q1: What does the atomic number </a:t>
            </a:r>
            <a:r>
              <a:rPr lang="en-US" dirty="0" smtClean="0"/>
              <a:t>identify?</a:t>
            </a:r>
            <a:endParaRPr lang="en-US" dirty="0"/>
          </a:p>
          <a:p>
            <a:pPr lvl="1"/>
            <a:r>
              <a:rPr lang="en-US" dirty="0"/>
              <a:t>Q2: Which scientists discovered the electron shells?</a:t>
            </a:r>
          </a:p>
          <a:p>
            <a:pPr lvl="1"/>
            <a:r>
              <a:rPr lang="en-US" dirty="0"/>
              <a:t>Q3: What are the valence electrons?</a:t>
            </a:r>
          </a:p>
          <a:p>
            <a:r>
              <a:rPr lang="en-US" dirty="0" smtClean="0"/>
              <a:t>You have 3 minutes.</a:t>
            </a:r>
          </a:p>
          <a:p>
            <a:pPr lvl="1"/>
            <a:endParaRPr lang="en-US" dirty="0"/>
          </a:p>
          <a:p>
            <a:pPr lvl="1"/>
            <a:endParaRPr lang="en-US" sz="3200" dirty="0" smtClean="0"/>
          </a:p>
          <a:p>
            <a:endParaRPr lang="en-US" sz="3600" dirty="0" smtClean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66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09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83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50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CER-01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smtClean="0"/>
              <a:t>THE REFERENCE </a:t>
            </a:r>
            <a:r>
              <a:rPr lang="en-US" dirty="0" smtClean="0"/>
              <a:t>FOLDER – RUBRIC AND EXAMPLE</a:t>
            </a:r>
          </a:p>
          <a:p>
            <a:r>
              <a:rPr lang="en-US" dirty="0" smtClean="0"/>
              <a:t>IN THE IN-CLASS FOLDER – TAKE OUT CER-01</a:t>
            </a:r>
          </a:p>
          <a:p>
            <a:r>
              <a:rPr lang="en-US" dirty="0" smtClean="0"/>
              <a:t>SILENTLY RESPOND TO THE AIM PROMPT</a:t>
            </a:r>
          </a:p>
          <a:p>
            <a:r>
              <a:rPr lang="en-US" dirty="0" smtClean="0"/>
              <a:t>YOU HAVE 5 MINUTES</a:t>
            </a:r>
          </a:p>
          <a:p>
            <a:r>
              <a:rPr lang="en-US" dirty="0" smtClean="0"/>
              <a:t>THIS IS TO BE TURN IN TO AT END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36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SUMMARY: TODAY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11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Save the Scientist Performance Task is due tomorrow.  Make sure you submit it via Google Drive by no later than 5PM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7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THE SCIENTIST PERFORMANCE TASK DUE TOMORROW VIA GOOGLE DRIVE</a:t>
            </a:r>
          </a:p>
          <a:p>
            <a:r>
              <a:rPr lang="en-US" dirty="0" smtClean="0"/>
              <a:t>QUIZ 4 THIS FRIDAY</a:t>
            </a:r>
          </a:p>
          <a:p>
            <a:r>
              <a:rPr lang="en-US" dirty="0" smtClean="0"/>
              <a:t>NOTEBOOK CHECK THIS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0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REGENT PERIODIC TABLE</a:t>
            </a:r>
          </a:p>
          <a:p>
            <a:r>
              <a:rPr lang="en-US" dirty="0" smtClean="0"/>
              <a:t>ATOMIC TIMELINE</a:t>
            </a:r>
          </a:p>
          <a:p>
            <a:r>
              <a:rPr lang="en-US" dirty="0" smtClean="0"/>
              <a:t>DO NOW FOR 9/28</a:t>
            </a:r>
          </a:p>
          <a:p>
            <a:r>
              <a:rPr lang="en-US" dirty="0" smtClean="0"/>
              <a:t>DO NOW FOR 9/30</a:t>
            </a:r>
          </a:p>
          <a:p>
            <a:r>
              <a:rPr lang="en-US" dirty="0" smtClean="0"/>
              <a:t>DO NOW 10/1</a:t>
            </a:r>
          </a:p>
          <a:p>
            <a:r>
              <a:rPr lang="en-US" dirty="0" smtClean="0"/>
              <a:t>COMPLETED QUESTIONS TO CONSIDER QUIZ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82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3 TUTORING </a:t>
            </a:r>
          </a:p>
          <a:p>
            <a:pPr lvl="1"/>
            <a:r>
              <a:rPr lang="en-US" dirty="0" smtClean="0"/>
              <a:t>TUESDAY – 4</a:t>
            </a:r>
            <a:r>
              <a:rPr lang="en-US" baseline="30000" dirty="0" smtClean="0"/>
              <a:t>TH</a:t>
            </a:r>
            <a:r>
              <a:rPr lang="en-US" dirty="0" smtClean="0"/>
              <a:t> PERIOD OR 8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</a:p>
          <a:p>
            <a:r>
              <a:rPr lang="en-US" dirty="0" smtClean="0"/>
              <a:t>QUIZ 3 RETAKE</a:t>
            </a:r>
          </a:p>
          <a:p>
            <a:pPr lvl="1"/>
            <a:r>
              <a:rPr lang="en-US" dirty="0" smtClean="0"/>
              <a:t>WEDNESDAY AFTERSCHOOL FROM 2:40 PM – 3:15 PM</a:t>
            </a:r>
          </a:p>
          <a:p>
            <a:r>
              <a:rPr lang="en-US" dirty="0" smtClean="0"/>
              <a:t>QUIZ 3 MAKEUP</a:t>
            </a:r>
          </a:p>
          <a:p>
            <a:pPr lvl="1"/>
            <a:r>
              <a:rPr lang="en-US" dirty="0"/>
              <a:t>WEDNESDAY AFTERSCHOOL FROM 2:40 PM – 3:00 PM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8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CAUSES COLOR IN FIREWORKS?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4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In-class folder</a:t>
            </a:r>
          </a:p>
          <a:p>
            <a:pPr lvl="1"/>
            <a:r>
              <a:rPr lang="en-US" dirty="0" smtClean="0"/>
              <a:t>You should be able to answer all of these questions by Friday Quiz </a:t>
            </a:r>
          </a:p>
          <a:p>
            <a:pPr lvl="1"/>
            <a:r>
              <a:rPr lang="en-US" dirty="0" smtClean="0"/>
              <a:t>Paste to notebook</a:t>
            </a:r>
          </a:p>
        </p:txBody>
      </p:sp>
    </p:spTree>
    <p:extLst>
      <p:ext uri="{BB962C8B-B14F-4D97-AF65-F5344CB8AC3E}">
        <p14:creationId xmlns:p14="http://schemas.microsoft.com/office/powerpoint/2010/main" val="290618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CONFIGURATIONS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16560" y="313338"/>
            <a:ext cx="3429000" cy="691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38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CONFIGURATION IN THE LOWEST ENERGY STATE.  </a:t>
            </a:r>
            <a:endParaRPr lang="en-US" dirty="0"/>
          </a:p>
          <a:p>
            <a:pPr lvl="1"/>
            <a:r>
              <a:rPr lang="en-US" dirty="0" smtClean="0"/>
              <a:t>THIS IS WHAT IS REFLECTED ON THE PERIODIC TABLE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3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1260</TotalTime>
  <Words>451</Words>
  <Application>Microsoft Office PowerPoint</Application>
  <PresentationFormat>On-screen Show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ATOMIC CONCEPT</vt:lpstr>
      <vt:lpstr>DO NOW– 9/28/2015</vt:lpstr>
      <vt:lpstr>REMINDER</vt:lpstr>
      <vt:lpstr>NOTEBOOK CHECK</vt:lpstr>
      <vt:lpstr>QUIZ 3</vt:lpstr>
      <vt:lpstr>AIM</vt:lpstr>
      <vt:lpstr>QUESTIONS TO CONSIDER</vt:lpstr>
      <vt:lpstr>ELECTRON CONFIGURATIONS</vt:lpstr>
      <vt:lpstr>GROUND STATE</vt:lpstr>
      <vt:lpstr>ELECTRON CONFIGURATION</vt:lpstr>
      <vt:lpstr>BOHR MODEL</vt:lpstr>
      <vt:lpstr>WHAT DOES IT MEANS?</vt:lpstr>
      <vt:lpstr>EXCITED STATE</vt:lpstr>
      <vt:lpstr>YOU TRY IT</vt:lpstr>
      <vt:lpstr>WHY THE CHANGE IN STATE?</vt:lpstr>
      <vt:lpstr>EXCITED STATE TO GROUND STATE</vt:lpstr>
      <vt:lpstr>COLOR RELEASED</vt:lpstr>
      <vt:lpstr>FIREWORK VIDEOS</vt:lpstr>
      <vt:lpstr>AIM</vt:lpstr>
      <vt:lpstr>CLAIM</vt:lpstr>
      <vt:lpstr>EVIDENCE</vt:lpstr>
      <vt:lpstr>REASONING</vt:lpstr>
      <vt:lpstr>CER-01</vt:lpstr>
      <vt:lpstr>SUMMARY: TODAY LESSON</vt:lpstr>
      <vt:lpstr>HOMEWORK REMINDER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</dc:creator>
  <cp:lastModifiedBy>admin</cp:lastModifiedBy>
  <cp:revision>95</cp:revision>
  <dcterms:created xsi:type="dcterms:W3CDTF">2015-09-09T01:25:10Z</dcterms:created>
  <dcterms:modified xsi:type="dcterms:W3CDTF">2015-09-25T11:54:07Z</dcterms:modified>
</cp:coreProperties>
</file>